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76214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336189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88468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368670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84462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405055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401984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115368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70689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129303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82F12B-5E9A-4F27-A192-9F217B962B07}" type="datetimeFigureOut">
              <a:rPr lang="es-ES" smtClean="0"/>
              <a:t>13/09/2019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770DB3-EB70-4E40-A1CD-21A6D04E744B}" type="slidenum">
              <a:rPr lang="es-ES" smtClean="0"/>
              <a:t>‹Nº›</a:t>
            </a:fld>
            <a:endParaRPr lang="es-ES"/>
          </a:p>
        </p:txBody>
      </p:sp>
    </p:spTree>
    <p:extLst>
      <p:ext uri="{BB962C8B-B14F-4D97-AF65-F5344CB8AC3E}">
        <p14:creationId xmlns:p14="http://schemas.microsoft.com/office/powerpoint/2010/main" val="140261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2F12B-5E9A-4F27-A192-9F217B962B07}" type="datetimeFigureOut">
              <a:rPr lang="es-ES" smtClean="0"/>
              <a:t>13/09/2019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70DB3-EB70-4E40-A1CD-21A6D04E744B}" type="slidenum">
              <a:rPr lang="es-ES" smtClean="0"/>
              <a:t>‹Nº›</a:t>
            </a:fld>
            <a:endParaRPr lang="es-ES"/>
          </a:p>
        </p:txBody>
      </p:sp>
    </p:spTree>
    <p:extLst>
      <p:ext uri="{BB962C8B-B14F-4D97-AF65-F5344CB8AC3E}">
        <p14:creationId xmlns:p14="http://schemas.microsoft.com/office/powerpoint/2010/main" val="392298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infodrogas.org/tabaco-y-mujer" TargetMode="External"/><Relationship Id="rId5" Type="http://schemas.openxmlformats.org/officeDocument/2006/relationships/hyperlink" Target="http://revista.consumer.es/web/eu/20021001/salud/52193.php" TargetMode="External"/><Relationship Id="rId4" Type="http://schemas.openxmlformats.org/officeDocument/2006/relationships/hyperlink" Target="https://www.who.int/bulletin/volumes/88/8/10-080747/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lconfidencial.com/alma-corazon-vida/2014-08-23/el-tabaco-de-liar-mas-peligroso-que-el-cigarrillo_17955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cuestionarios.msssi.gob.es/index.php/464684?lang=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revista.consumer.es/web/eu/20080401/salud/72475.php" TargetMode="External"/><Relationship Id="rId4" Type="http://schemas.openxmlformats.org/officeDocument/2006/relationships/hyperlink" Target="http://www.who.int/features/qa/60/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efectoecovidrio.es/index.php/2015/09/15/la-manera-en-la-que-el-humo-afecta-el-medio-ambiente/" TargetMode="External"/><Relationship Id="rId4" Type="http://schemas.openxmlformats.org/officeDocument/2006/relationships/hyperlink" Target="http://www.ecologiaverde.com/efectos-tabaco-medioambiente/#ixzz4KQ6KU3v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arduratu.info/eu/el-tabaco-light-mas-adictivo/" TargetMode="External"/><Relationship Id="rId4" Type="http://schemas.openxmlformats.org/officeDocument/2006/relationships/hyperlink" Target="https://www.cancer.gov/espanol/cancer/causas-prevencion/riesgo/tabaco/hoja-informativa-cigarillos-ligh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tobaccobody.fi/n_en.php" TargetMode="External"/><Relationship Id="rId4" Type="http://schemas.openxmlformats.org/officeDocument/2006/relationships/hyperlink" Target="http://www.sanitas.es/sanitas/seguros/es/particulares/biblioteca-de-salud/dejar-fumar/san005150wr.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1.em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bilbao.eus/cs/Satellite?c=BIO_Generico_FA&amp;cid=1279117289803&amp;language=eu&amp;pagename=Bilbaonet/BIO_Generico_FA/BIO_GenericoGert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3.emf"/><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euskadi.eus/contenidos/informacion/clases_sin_humo_17/es_def/media/tabakalaerak-tabacaleras.mp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library.ucsf.edu/tobacco/litigation/md/3mdcomplaint.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dejadefumarconconocimiento.wordpress.com/2012/02/11/tabaquismo-y-enfermedades-circulatorias/" TargetMode="Externa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http://www.coastalcleanupdata.org/" TargetMode="External"/><Relationship Id="rId2" Type="http://schemas.openxmlformats.org/officeDocument/2006/relationships/hyperlink" Target="http://www.oceanconservancy.org/our"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lung.org/stop-smoking/smoking-facts/whats-in-a-cigarette.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stilosdevidasaludable.msssi.gob.es/tabaco/home.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onsumer.es/web/es/salud/prevencion/2014/03/24/219567.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objetivobienestar.com/bienestar/bienestar-del-entorno/-sabias-que-los-fumadores-ligan-menos-4017.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6" name="5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8" name="7 Rectángulo"/>
          <p:cNvSpPr/>
          <p:nvPr/>
        </p:nvSpPr>
        <p:spPr>
          <a:xfrm>
            <a:off x="857788" y="868680"/>
            <a:ext cx="4982942" cy="555986"/>
          </a:xfrm>
          <a:prstGeom prst="rect">
            <a:avLst/>
          </a:prstGeom>
        </p:spPr>
        <p:txBody>
          <a:bodyPr wrap="square">
            <a:spAutoFit/>
          </a:bodyPr>
          <a:lstStyle/>
          <a:p>
            <a:pPr algn="r">
              <a:lnSpc>
                <a:spcPct val="115000"/>
              </a:lnSpc>
              <a:spcAft>
                <a:spcPts val="1000"/>
              </a:spcAft>
            </a:pPr>
            <a:r>
              <a:rPr lang="es-ES" sz="2800" b="1" dirty="0" smtClean="0">
                <a:ln w="8890" cap="flat" cmpd="sng" algn="ctr">
                  <a:solidFill>
                    <a:srgbClr val="FCFCFD"/>
                  </a:solidFill>
                  <a:prstDash val="solid"/>
                  <a:miter lim="0"/>
                </a:ln>
                <a:gradFill>
                  <a:gsLst>
                    <a:gs pos="10000">
                      <a:srgbClr val="84B1FF"/>
                    </a:gs>
                    <a:gs pos="90000">
                      <a:srgbClr val="385D8A"/>
                    </a:gs>
                  </a:gsLst>
                  <a:lin ang="5400000" scaled="0"/>
                </a:gradFill>
                <a:effectLst>
                  <a:outerShdw blurRad="55004" dist="50800" dir="5400000" algn="tl">
                    <a:srgbClr val="000000">
                      <a:alpha val="33000"/>
                    </a:srgbClr>
                  </a:outerShdw>
                </a:effectLst>
                <a:ea typeface="Times New Roman"/>
                <a:cs typeface="Times New Roman"/>
              </a:rPr>
              <a:t>GALDERAK </a:t>
            </a:r>
            <a:r>
              <a:rPr lang="es-ES" sz="28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ea typeface="Times New Roman"/>
                <a:cs typeface="Times New Roman"/>
              </a:rPr>
              <a:t>ETA</a:t>
            </a:r>
            <a:r>
              <a:rPr lang="es-ES" sz="2800" b="1" dirty="0" smtClean="0">
                <a:solidFill>
                  <a:srgbClr val="008000"/>
                </a:solidFill>
                <a:effectLst/>
                <a:latin typeface="Arial"/>
                <a:ea typeface="Calibri"/>
                <a:cs typeface="Times New Roman"/>
              </a:rPr>
              <a:t> </a:t>
            </a:r>
            <a:r>
              <a:rPr lang="es-ES" sz="2800" b="1" dirty="0">
                <a:ln w="445" cap="flat" cmpd="sng" algn="ctr">
                  <a:solidFill>
                    <a:srgbClr val="1D7DEE">
                      <a:alpha val="55000"/>
                    </a:srgbClr>
                  </a:solidFill>
                  <a:prstDash val="solid"/>
                  <a:round/>
                </a:ln>
                <a:solidFill>
                  <a:srgbClr val="FCFCFF"/>
                </a:solidFill>
                <a:effectLst>
                  <a:outerShdw blurRad="101600" dist="76200" dir="5400000" sx="0" sy="0">
                    <a:schemeClr val="accent1">
                      <a:satMod val="190000"/>
                      <a:tint val="100000"/>
                      <a:alpha val="74000"/>
                    </a:schemeClr>
                  </a:outerShdw>
                </a:effectLst>
                <a:ea typeface="Times New Roman"/>
                <a:cs typeface="Times New Roman"/>
              </a:rPr>
              <a:t>ERANTZUNAK</a:t>
            </a:r>
            <a:endParaRPr lang="es-ES" sz="2800" dirty="0">
              <a:ea typeface="Calibri"/>
              <a:cs typeface="Times New Roman"/>
            </a:endParaRPr>
          </a:p>
        </p:txBody>
      </p:sp>
      <p:sp>
        <p:nvSpPr>
          <p:cNvPr id="10" name="9 Rectángulo"/>
          <p:cNvSpPr/>
          <p:nvPr/>
        </p:nvSpPr>
        <p:spPr>
          <a:xfrm>
            <a:off x="422910" y="1716291"/>
            <a:ext cx="5600700" cy="729430"/>
          </a:xfrm>
          <a:prstGeom prst="rect">
            <a:avLst/>
          </a:prstGeom>
        </p:spPr>
        <p:txBody>
          <a:bodyPr wrap="square">
            <a:spAutoFit/>
          </a:bodyPr>
          <a:lstStyle/>
          <a:p>
            <a:pPr marL="1371600" algn="r">
              <a:lnSpc>
                <a:spcPct val="115000"/>
              </a:lnSpc>
              <a:spcAft>
                <a:spcPts val="0"/>
              </a:spcAft>
            </a:pPr>
            <a:r>
              <a:rPr lang="es-ES" dirty="0">
                <a:ln w="38100" cap="rnd" cmpd="sng" algn="ctr">
                  <a:solidFill>
                    <a:srgbClr val="00B050"/>
                  </a:solidFill>
                  <a:prstDash val="solid"/>
                  <a:bevel/>
                </a:ln>
                <a:gradFill>
                  <a:gsLst>
                    <a:gs pos="0">
                      <a:srgbClr val="006D2A"/>
                    </a:gs>
                    <a:gs pos="50000">
                      <a:srgbClr val="009E41"/>
                    </a:gs>
                    <a:gs pos="100000">
                      <a:srgbClr val="00BD4F"/>
                    </a:gs>
                  </a:gsLst>
                  <a:lin ang="8100000" scaled="0"/>
                </a:gradFill>
                <a:ea typeface="Times New Roman"/>
                <a:cs typeface="Times New Roman"/>
              </a:rPr>
              <a:t>ERRETZEN	HASI 	AURRETIK</a:t>
            </a:r>
            <a:endParaRPr lang="es-ES" sz="800" dirty="0">
              <a:ea typeface="Calibri"/>
              <a:cs typeface="Times New Roman"/>
            </a:endParaRPr>
          </a:p>
          <a:p>
            <a:pPr marL="1371600" algn="r">
              <a:lnSpc>
                <a:spcPct val="115000"/>
              </a:lnSpc>
              <a:spcAft>
                <a:spcPts val="0"/>
              </a:spcAft>
            </a:pPr>
            <a:r>
              <a:rPr lang="es-ES" dirty="0">
                <a:ln w="38100" cap="rnd" cmpd="sng" algn="ctr">
                  <a:solidFill>
                    <a:srgbClr val="00B050"/>
                  </a:solidFill>
                  <a:prstDash val="solid"/>
                  <a:bevel/>
                </a:ln>
                <a:gradFill>
                  <a:gsLst>
                    <a:gs pos="0">
                      <a:srgbClr val="006D2A"/>
                    </a:gs>
                    <a:gs pos="50000">
                      <a:srgbClr val="009E41"/>
                    </a:gs>
                    <a:gs pos="100000">
                      <a:srgbClr val="00BD4F"/>
                    </a:gs>
                  </a:gsLst>
                  <a:lin ang="8100000" scaled="0"/>
                </a:gradFill>
                <a:ea typeface="Times New Roman"/>
                <a:cs typeface="Times New Roman"/>
              </a:rPr>
              <a:t>GOGOETA	EGITEKO</a:t>
            </a:r>
            <a:endParaRPr lang="es-ES" sz="800" dirty="0">
              <a:ea typeface="Calibri"/>
              <a:cs typeface="Times New Roman"/>
            </a:endParaRPr>
          </a:p>
        </p:txBody>
      </p:sp>
      <p:sp>
        <p:nvSpPr>
          <p:cNvPr id="13" name="12 Rectángulo"/>
          <p:cNvSpPr/>
          <p:nvPr/>
        </p:nvSpPr>
        <p:spPr>
          <a:xfrm>
            <a:off x="1828800" y="2608576"/>
            <a:ext cx="4572000" cy="1366528"/>
          </a:xfrm>
          <a:prstGeom prst="rect">
            <a:avLst/>
          </a:prstGeom>
        </p:spPr>
        <p:txBody>
          <a:bodyPr>
            <a:spAutoFit/>
          </a:bodyPr>
          <a:lstStyle/>
          <a:p>
            <a:pPr>
              <a:lnSpc>
                <a:spcPct val="115000"/>
              </a:lnSpc>
              <a:spcAft>
                <a:spcPts val="0"/>
              </a:spcAft>
            </a:pPr>
            <a:r>
              <a:rPr lang="es-ES" b="1" spc="-5" dirty="0" smtClean="0">
                <a:ln w="3175" cap="rnd" cmpd="sng" algn="ctr">
                  <a:solidFill>
                    <a:srgbClr val="000000"/>
                  </a:solidFill>
                  <a:prstDash val="solid"/>
                  <a:bevel/>
                </a:ln>
                <a:solidFill>
                  <a:schemeClr val="accent6">
                    <a:lumMod val="75000"/>
                  </a:schemeClr>
                </a:solidFill>
                <a:effectLst/>
                <a:latin typeface="Verdana"/>
                <a:ea typeface="Times New Roman"/>
                <a:cs typeface="Calibri"/>
              </a:rPr>
              <a:t>KERIK GABEKO GAZTEAK PROGRAMAN PARTE HARTZEN DUTEN IRAKASLEEI LAGUNTZEKO</a:t>
            </a:r>
            <a:endParaRPr lang="es-ES" sz="1050" dirty="0">
              <a:solidFill>
                <a:schemeClr val="accent6">
                  <a:lumMod val="75000"/>
                </a:schemeClr>
              </a:solidFill>
              <a:ea typeface="Calibri"/>
              <a:cs typeface="Times New Roman"/>
            </a:endParaRPr>
          </a:p>
          <a:p>
            <a:pPr>
              <a:lnSpc>
                <a:spcPct val="115000"/>
              </a:lnSpc>
              <a:spcAft>
                <a:spcPts val="0"/>
              </a:spcAft>
            </a:pPr>
            <a:r>
              <a:rPr lang="es-ES" b="1" spc="-5" dirty="0" smtClean="0">
                <a:ln w="3175" cap="rnd" cmpd="sng" algn="ctr">
                  <a:solidFill>
                    <a:srgbClr val="000000"/>
                  </a:solidFill>
                  <a:prstDash val="solid"/>
                  <a:bevel/>
                </a:ln>
                <a:solidFill>
                  <a:schemeClr val="accent6">
                    <a:lumMod val="75000"/>
                  </a:schemeClr>
                </a:solidFill>
                <a:effectLst/>
                <a:latin typeface="Verdana"/>
                <a:ea typeface="Times New Roman"/>
                <a:cs typeface="Calibri"/>
              </a:rPr>
              <a:t>MATERIAL DIDAKTIKOA</a:t>
            </a:r>
            <a:endParaRPr lang="es-ES" sz="1050" dirty="0">
              <a:solidFill>
                <a:schemeClr val="accent6">
                  <a:lumMod val="75000"/>
                </a:schemeClr>
              </a:solidFill>
              <a:ea typeface="Calibri"/>
              <a:cs typeface="Times New Roman"/>
            </a:endParaRPr>
          </a:p>
        </p:txBody>
      </p:sp>
      <p:sp>
        <p:nvSpPr>
          <p:cNvPr id="16" name="15 Rectángulo"/>
          <p:cNvSpPr/>
          <p:nvPr/>
        </p:nvSpPr>
        <p:spPr>
          <a:xfrm>
            <a:off x="5277407" y="4419719"/>
            <a:ext cx="2778004" cy="389402"/>
          </a:xfrm>
          <a:prstGeom prst="rect">
            <a:avLst/>
          </a:prstGeom>
        </p:spPr>
        <p:txBody>
          <a:bodyPr wrap="none">
            <a:spAutoFit/>
          </a:bodyPr>
          <a:lstStyle/>
          <a:p>
            <a:pPr algn="r">
              <a:lnSpc>
                <a:spcPct val="115000"/>
              </a:lnSpc>
              <a:spcAft>
                <a:spcPts val="0"/>
              </a:spcAft>
            </a:pPr>
            <a:r>
              <a:rPr lang="eu-ES" b="1" spc="-5" dirty="0" err="1" smtClean="0">
                <a:ln w="3175" cap="rnd" cmpd="sng" algn="ctr">
                  <a:solidFill>
                    <a:srgbClr val="000000"/>
                  </a:solidFill>
                  <a:prstDash val="solid"/>
                  <a:bevel/>
                </a:ln>
                <a:solidFill>
                  <a:schemeClr val="accent6">
                    <a:lumMod val="75000"/>
                  </a:schemeClr>
                </a:solidFill>
                <a:effectLst/>
                <a:latin typeface="Verdana"/>
                <a:ea typeface="Times New Roman"/>
                <a:cs typeface="Calibri"/>
              </a:rPr>
              <a:t>DBHko</a:t>
            </a:r>
            <a:r>
              <a:rPr lang="eu-ES" b="1" spc="-5" dirty="0" smtClean="0">
                <a:ln w="3175" cap="rnd" cmpd="sng" algn="ctr">
                  <a:solidFill>
                    <a:srgbClr val="000000"/>
                  </a:solidFill>
                  <a:prstDash val="solid"/>
                  <a:bevel/>
                </a:ln>
                <a:solidFill>
                  <a:schemeClr val="accent6">
                    <a:lumMod val="75000"/>
                  </a:schemeClr>
                </a:solidFill>
                <a:effectLst/>
                <a:latin typeface="Verdana"/>
                <a:ea typeface="Times New Roman"/>
                <a:cs typeface="Calibri"/>
              </a:rPr>
              <a:t> Lehen Zikloa</a:t>
            </a:r>
            <a:endParaRPr lang="es-ES" sz="1050" dirty="0">
              <a:solidFill>
                <a:schemeClr val="accent6">
                  <a:lumMod val="75000"/>
                </a:schemeClr>
              </a:solidFill>
              <a:ea typeface="Calibri"/>
              <a:cs typeface="Times New Roman"/>
            </a:endParaRPr>
          </a:p>
        </p:txBody>
      </p:sp>
    </p:spTree>
    <p:extLst>
      <p:ext uri="{BB962C8B-B14F-4D97-AF65-F5344CB8AC3E}">
        <p14:creationId xmlns:p14="http://schemas.microsoft.com/office/powerpoint/2010/main" val="4030990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3293157" y="497562"/>
            <a:ext cx="1368965" cy="369332"/>
          </a:xfrm>
          <a:prstGeom prst="rect">
            <a:avLst/>
          </a:prstGeom>
        </p:spPr>
        <p:txBody>
          <a:bodyPr wrap="none">
            <a:spAutoFit/>
          </a:bodyPr>
          <a:lstStyle/>
          <a:p>
            <a:r>
              <a:rPr lang="es-ES" b="1" dirty="0" err="1">
                <a:solidFill>
                  <a:srgbClr val="00B050"/>
                </a:solidFill>
              </a:rPr>
              <a:t>Erantzuna</a:t>
            </a:r>
            <a:r>
              <a:rPr lang="es-ES" b="1" dirty="0">
                <a:solidFill>
                  <a:srgbClr val="00B050"/>
                </a:solidFill>
              </a:rPr>
              <a:t>: E</a:t>
            </a:r>
            <a:endParaRPr lang="es-ES" dirty="0">
              <a:solidFill>
                <a:srgbClr val="00B050"/>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165860"/>
            <a:ext cx="940117" cy="760095"/>
          </a:xfrm>
          <a:prstGeom prst="rect">
            <a:avLst/>
          </a:prstGeom>
          <a:noFill/>
          <a:ln>
            <a:noFill/>
          </a:ln>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811" y="2179720"/>
            <a:ext cx="7646670" cy="269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p:nvPr/>
        </p:nvPicPr>
        <p:blipFill>
          <a:blip r:embed="rId6">
            <a:extLst>
              <a:ext uri="{28A0092B-C50C-407E-A947-70E740481C1C}">
                <a14:useLocalDpi xmlns:a14="http://schemas.microsoft.com/office/drawing/2010/main" val="0"/>
              </a:ext>
            </a:extLst>
          </a:blip>
          <a:srcRect/>
          <a:stretch>
            <a:fillRect/>
          </a:stretch>
        </p:blipFill>
        <p:spPr bwMode="auto">
          <a:xfrm>
            <a:off x="5410836" y="5017452"/>
            <a:ext cx="3001645" cy="320675"/>
          </a:xfrm>
          <a:prstGeom prst="rect">
            <a:avLst/>
          </a:prstGeom>
          <a:noFill/>
          <a:ln>
            <a:noFill/>
          </a:ln>
        </p:spPr>
      </p:pic>
    </p:spTree>
    <p:extLst>
      <p:ext uri="{BB962C8B-B14F-4D97-AF65-F5344CB8AC3E}">
        <p14:creationId xmlns:p14="http://schemas.microsoft.com/office/powerpoint/2010/main" val="2303153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1492021" y="1426964"/>
            <a:ext cx="2053319" cy="369332"/>
          </a:xfrm>
          <a:prstGeom prst="rect">
            <a:avLst/>
          </a:prstGeom>
        </p:spPr>
        <p:txBody>
          <a:bodyPr wrap="none">
            <a:spAutoFit/>
          </a:bodyPr>
          <a:lstStyle/>
          <a:p>
            <a:r>
              <a:rPr lang="eu-ES" b="1" i="1" dirty="0"/>
              <a:t>Material osagarria:</a:t>
            </a:r>
            <a:endParaRPr lang="es-ES" dirty="0"/>
          </a:p>
        </p:txBody>
      </p:sp>
      <p:sp>
        <p:nvSpPr>
          <p:cNvPr id="7" name="6 Rectángulo"/>
          <p:cNvSpPr/>
          <p:nvPr/>
        </p:nvSpPr>
        <p:spPr>
          <a:xfrm>
            <a:off x="1432461" y="2214297"/>
            <a:ext cx="5991731" cy="338554"/>
          </a:xfrm>
          <a:prstGeom prst="rect">
            <a:avLst/>
          </a:prstGeom>
        </p:spPr>
        <p:txBody>
          <a:bodyPr wrap="square">
            <a:spAutoFit/>
          </a:bodyPr>
          <a:lstStyle/>
          <a:p>
            <a:r>
              <a:rPr lang="es-ES" sz="1600" dirty="0" smtClean="0">
                <a:hlinkClick r:id="rId4"/>
              </a:rPr>
              <a:t>https://www.who.int/bulletin/volumes/88/8/10-080747/es/</a:t>
            </a:r>
            <a:r>
              <a:rPr lang="es-ES" sz="1600" dirty="0" smtClean="0"/>
              <a:t> </a:t>
            </a:r>
            <a:endParaRPr lang="es-ES" sz="1600" dirty="0"/>
          </a:p>
        </p:txBody>
      </p:sp>
      <p:sp>
        <p:nvSpPr>
          <p:cNvPr id="2" name="1 Rectángulo"/>
          <p:cNvSpPr/>
          <p:nvPr/>
        </p:nvSpPr>
        <p:spPr>
          <a:xfrm>
            <a:off x="1432461" y="3105835"/>
            <a:ext cx="5425539" cy="646331"/>
          </a:xfrm>
          <a:prstGeom prst="rect">
            <a:avLst/>
          </a:prstGeom>
        </p:spPr>
        <p:txBody>
          <a:bodyPr wrap="square">
            <a:spAutoFit/>
          </a:bodyPr>
          <a:lstStyle/>
          <a:p>
            <a:r>
              <a:rPr lang="es-ES" dirty="0">
                <a:hlinkClick r:id="rId5"/>
              </a:rPr>
              <a:t>http://</a:t>
            </a:r>
            <a:r>
              <a:rPr lang="es-ES" dirty="0" smtClean="0">
                <a:hlinkClick r:id="rId5"/>
              </a:rPr>
              <a:t>revista.consumer.es/web/eu/20021001/salud/52193.php</a:t>
            </a:r>
            <a:r>
              <a:rPr lang="es-ES" dirty="0" smtClean="0"/>
              <a:t> </a:t>
            </a:r>
            <a:endParaRPr lang="es-ES" dirty="0"/>
          </a:p>
        </p:txBody>
      </p:sp>
      <p:sp>
        <p:nvSpPr>
          <p:cNvPr id="3" name="2 Rectángulo"/>
          <p:cNvSpPr/>
          <p:nvPr/>
        </p:nvSpPr>
        <p:spPr>
          <a:xfrm>
            <a:off x="1492021" y="2736503"/>
            <a:ext cx="4386394" cy="369332"/>
          </a:xfrm>
          <a:prstGeom prst="rect">
            <a:avLst/>
          </a:prstGeom>
        </p:spPr>
        <p:txBody>
          <a:bodyPr wrap="none">
            <a:spAutoFit/>
          </a:bodyPr>
          <a:lstStyle/>
          <a:p>
            <a:r>
              <a:rPr lang="es-ES" dirty="0">
                <a:hlinkClick r:id="rId6"/>
              </a:rPr>
              <a:t>https://</a:t>
            </a:r>
            <a:r>
              <a:rPr lang="es-ES" dirty="0" smtClean="0">
                <a:hlinkClick r:id="rId6"/>
              </a:rPr>
              <a:t>www.infodrogas.org/tabaco-y-mujer</a:t>
            </a:r>
            <a:r>
              <a:rPr lang="es-ES" dirty="0" smtClean="0"/>
              <a:t> </a:t>
            </a:r>
            <a:endParaRPr lang="es-ES" dirty="0"/>
          </a:p>
        </p:txBody>
      </p:sp>
    </p:spTree>
    <p:extLst>
      <p:ext uri="{BB962C8B-B14F-4D97-AF65-F5344CB8AC3E}">
        <p14:creationId xmlns:p14="http://schemas.microsoft.com/office/powerpoint/2010/main" val="406556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963" y="1136335"/>
            <a:ext cx="6735127" cy="59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177290" y="2345054"/>
            <a:ext cx="4572000" cy="1815882"/>
          </a:xfrm>
          <a:prstGeom prst="rect">
            <a:avLst/>
          </a:prstGeom>
        </p:spPr>
        <p:txBody>
          <a:bodyPr>
            <a:spAutoFit/>
          </a:bodyPr>
          <a:lstStyle/>
          <a:p>
            <a:r>
              <a:rPr lang="es-ES" sz="1600" b="1" dirty="0"/>
              <a:t>A.</a:t>
            </a:r>
            <a:r>
              <a:rPr lang="es-ES" sz="1600" dirty="0"/>
              <a:t> </a:t>
            </a:r>
            <a:r>
              <a:rPr lang="eu-ES" sz="1600" dirty="0"/>
              <a:t>Biltzeko tabakoa erretzen dugunean, </a:t>
            </a:r>
            <a:r>
              <a:rPr lang="eu-ES" sz="1600" dirty="0" err="1"/>
              <a:t>zupada</a:t>
            </a:r>
            <a:r>
              <a:rPr lang="eu-ES" sz="1600" dirty="0"/>
              <a:t> gehiago eta sakonagoak ematen ditugu.</a:t>
            </a:r>
            <a:endParaRPr lang="es-ES" sz="1600" dirty="0"/>
          </a:p>
          <a:p>
            <a:r>
              <a:rPr lang="es-ES" sz="1600" b="1" dirty="0"/>
              <a:t>B.</a:t>
            </a:r>
            <a:r>
              <a:rPr lang="es-ES" sz="1600" dirty="0"/>
              <a:t> </a:t>
            </a:r>
            <a:r>
              <a:rPr lang="es-ES" sz="1600" dirty="0" err="1"/>
              <a:t>Karbono</a:t>
            </a:r>
            <a:r>
              <a:rPr lang="es-ES" sz="1600" dirty="0"/>
              <a:t> </a:t>
            </a:r>
            <a:r>
              <a:rPr lang="es-ES" sz="1600" dirty="0" err="1"/>
              <a:t>monoxido</a:t>
            </a:r>
            <a:r>
              <a:rPr lang="es-ES" sz="1600" dirty="0"/>
              <a:t> </a:t>
            </a:r>
            <a:r>
              <a:rPr lang="es-ES" sz="1600" dirty="0" err="1"/>
              <a:t>gehiago</a:t>
            </a:r>
            <a:r>
              <a:rPr lang="es-ES" sz="1600" dirty="0"/>
              <a:t> </a:t>
            </a:r>
            <a:r>
              <a:rPr lang="es-ES" sz="1600" dirty="0" err="1"/>
              <a:t>kontzentratzen</a:t>
            </a:r>
            <a:r>
              <a:rPr lang="es-ES" sz="1600" dirty="0"/>
              <a:t> da airean </a:t>
            </a:r>
            <a:r>
              <a:rPr lang="es-ES" sz="1600" dirty="0" err="1"/>
              <a:t>tabako</a:t>
            </a:r>
            <a:r>
              <a:rPr lang="es-ES" sz="1600" dirty="0"/>
              <a:t> </a:t>
            </a:r>
            <a:r>
              <a:rPr lang="es-ES" sz="1600" dirty="0" err="1"/>
              <a:t>klasikoa</a:t>
            </a:r>
            <a:r>
              <a:rPr lang="es-ES" sz="1600" dirty="0"/>
              <a:t> </a:t>
            </a:r>
            <a:r>
              <a:rPr lang="es-ES" sz="1600" dirty="0" err="1"/>
              <a:t>erretzen</a:t>
            </a:r>
            <a:r>
              <a:rPr lang="es-ES" sz="1600" dirty="0"/>
              <a:t> </a:t>
            </a:r>
            <a:r>
              <a:rPr lang="es-ES" sz="1600" dirty="0" err="1"/>
              <a:t>dugunean</a:t>
            </a:r>
            <a:r>
              <a:rPr lang="es-ES" sz="1600" dirty="0"/>
              <a:t> </a:t>
            </a:r>
            <a:r>
              <a:rPr lang="es-ES" sz="1600" dirty="0" err="1"/>
              <a:t>baino</a:t>
            </a:r>
            <a:r>
              <a:rPr lang="es-ES" sz="1600" dirty="0"/>
              <a:t>. </a:t>
            </a:r>
          </a:p>
          <a:p>
            <a:r>
              <a:rPr lang="es-ES" sz="1600" b="1" dirty="0"/>
              <a:t>C.</a:t>
            </a:r>
            <a:r>
              <a:rPr lang="es-ES" sz="1600" dirty="0"/>
              <a:t> </a:t>
            </a:r>
            <a:r>
              <a:rPr lang="es-ES" sz="1600" dirty="0" err="1"/>
              <a:t>Naturalagoa</a:t>
            </a:r>
            <a:r>
              <a:rPr lang="es-ES" sz="1600" dirty="0"/>
              <a:t> da eta </a:t>
            </a:r>
            <a:r>
              <a:rPr lang="es-ES" sz="1600" dirty="0" err="1"/>
              <a:t>ez</a:t>
            </a:r>
            <a:r>
              <a:rPr lang="es-ES" sz="1600" dirty="0"/>
              <a:t> da </a:t>
            </a:r>
            <a:r>
              <a:rPr lang="es-ES" sz="1600" dirty="0" err="1"/>
              <a:t>zigarro</a:t>
            </a:r>
            <a:r>
              <a:rPr lang="es-ES" sz="1600" dirty="0"/>
              <a:t> </a:t>
            </a:r>
            <a:r>
              <a:rPr lang="es-ES" sz="1600" dirty="0" err="1"/>
              <a:t>klasikoa</a:t>
            </a:r>
            <a:r>
              <a:rPr lang="es-ES" sz="1600" dirty="0"/>
              <a:t> </a:t>
            </a:r>
            <a:r>
              <a:rPr lang="es-ES" sz="1600" dirty="0" err="1"/>
              <a:t>bezain</a:t>
            </a:r>
            <a:r>
              <a:rPr lang="es-ES" sz="1600" dirty="0"/>
              <a:t> </a:t>
            </a:r>
            <a:r>
              <a:rPr lang="es-ES" sz="1600" dirty="0" err="1"/>
              <a:t>kaltegarria</a:t>
            </a:r>
            <a:r>
              <a:rPr lang="es-ES" sz="1600" dirty="0"/>
              <a:t>.</a:t>
            </a:r>
          </a:p>
          <a:p>
            <a:r>
              <a:rPr lang="es-ES" sz="1600" b="1" dirty="0"/>
              <a:t>D</a:t>
            </a:r>
            <a:r>
              <a:rPr lang="es-ES" sz="1600" dirty="0"/>
              <a:t>. </a:t>
            </a:r>
            <a:r>
              <a:rPr lang="es-ES" sz="1600" dirty="0" err="1"/>
              <a:t>Gehiago</a:t>
            </a:r>
            <a:r>
              <a:rPr lang="es-ES" sz="1600" dirty="0"/>
              <a:t> </a:t>
            </a:r>
            <a:r>
              <a:rPr lang="es-ES" sz="1600" dirty="0" err="1"/>
              <a:t>kontsumitzen</a:t>
            </a:r>
            <a:r>
              <a:rPr lang="es-ES" sz="1600" dirty="0"/>
              <a:t> du </a:t>
            </a:r>
            <a:r>
              <a:rPr lang="es-ES" sz="1600" dirty="0" err="1"/>
              <a:t>gazte</a:t>
            </a:r>
            <a:r>
              <a:rPr lang="es-ES" sz="1600" dirty="0"/>
              <a:t> </a:t>
            </a:r>
            <a:r>
              <a:rPr lang="es-ES" sz="1600" dirty="0" err="1"/>
              <a:t>jendeak</a:t>
            </a:r>
            <a:r>
              <a:rPr lang="es-ES" sz="1600" dirty="0"/>
              <a:t>.</a:t>
            </a:r>
          </a:p>
        </p:txBody>
      </p:sp>
      <p:pic>
        <p:nvPicPr>
          <p:cNvPr id="9" name="8 Imagen" descr="Resultado de imagen de tabaco de liar"/>
          <p:cNvPicPr/>
          <p:nvPr/>
        </p:nvPicPr>
        <p:blipFill>
          <a:blip r:embed="rId5">
            <a:extLst>
              <a:ext uri="{28A0092B-C50C-407E-A947-70E740481C1C}">
                <a14:useLocalDpi xmlns:a14="http://schemas.microsoft.com/office/drawing/2010/main" val="0"/>
              </a:ext>
            </a:extLst>
          </a:blip>
          <a:srcRect/>
          <a:stretch>
            <a:fillRect/>
          </a:stretch>
        </p:blipFill>
        <p:spPr bwMode="auto">
          <a:xfrm>
            <a:off x="5852160" y="3518535"/>
            <a:ext cx="2057400" cy="1581150"/>
          </a:xfrm>
          <a:prstGeom prst="rect">
            <a:avLst/>
          </a:prstGeom>
          <a:noFill/>
          <a:ln>
            <a:noFill/>
          </a:ln>
        </p:spPr>
      </p:pic>
    </p:spTree>
    <p:extLst>
      <p:ext uri="{BB962C8B-B14F-4D97-AF65-F5344CB8AC3E}">
        <p14:creationId xmlns:p14="http://schemas.microsoft.com/office/powerpoint/2010/main" val="3709403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2948123" y="684014"/>
            <a:ext cx="1921873" cy="369332"/>
          </a:xfrm>
          <a:prstGeom prst="rect">
            <a:avLst/>
          </a:prstGeom>
        </p:spPr>
        <p:txBody>
          <a:bodyPr wrap="none">
            <a:spAutoFit/>
          </a:bodyPr>
          <a:lstStyle/>
          <a:p>
            <a:r>
              <a:rPr lang="es-ES" b="1" dirty="0" err="1">
                <a:solidFill>
                  <a:srgbClr val="00B050"/>
                </a:solidFill>
              </a:rPr>
              <a:t>Erantzun</a:t>
            </a:r>
            <a:r>
              <a:rPr lang="es-ES" b="1" dirty="0">
                <a:solidFill>
                  <a:srgbClr val="00B050"/>
                </a:solidFill>
              </a:rPr>
              <a:t>  </a:t>
            </a:r>
            <a:r>
              <a:rPr lang="es-ES" b="1" dirty="0" err="1">
                <a:solidFill>
                  <a:srgbClr val="00B050"/>
                </a:solidFill>
              </a:rPr>
              <a:t>okerra</a:t>
            </a:r>
            <a:r>
              <a:rPr lang="es-ES" b="1" dirty="0">
                <a:solidFill>
                  <a:srgbClr val="00B050"/>
                </a:solidFill>
              </a:rPr>
              <a:t> C</a:t>
            </a:r>
            <a:endParaRPr lang="es-ES" dirty="0">
              <a:solidFill>
                <a:srgbClr val="00B050"/>
              </a:solidFill>
            </a:endParaRPr>
          </a:p>
        </p:txBody>
      </p:sp>
      <p:sp>
        <p:nvSpPr>
          <p:cNvPr id="7" name="6 Rectángulo"/>
          <p:cNvSpPr/>
          <p:nvPr/>
        </p:nvSpPr>
        <p:spPr>
          <a:xfrm>
            <a:off x="1293630" y="1472684"/>
            <a:ext cx="2053319" cy="369332"/>
          </a:xfrm>
          <a:prstGeom prst="rect">
            <a:avLst/>
          </a:prstGeom>
        </p:spPr>
        <p:txBody>
          <a:bodyPr wrap="none">
            <a:spAutoFit/>
          </a:bodyPr>
          <a:lstStyle/>
          <a:p>
            <a:r>
              <a:rPr lang="es-ES" b="1" i="1" dirty="0"/>
              <a:t>Material </a:t>
            </a:r>
            <a:r>
              <a:rPr lang="es-ES" b="1" i="1" dirty="0" err="1"/>
              <a:t>osagarria</a:t>
            </a:r>
            <a:r>
              <a:rPr lang="es-ES" b="1" i="1" dirty="0"/>
              <a:t>:</a:t>
            </a:r>
            <a:endParaRPr lang="es-ES" dirty="0"/>
          </a:p>
        </p:txBody>
      </p:sp>
      <p:sp>
        <p:nvSpPr>
          <p:cNvPr id="8" name="7 Rectángulo"/>
          <p:cNvSpPr/>
          <p:nvPr/>
        </p:nvSpPr>
        <p:spPr>
          <a:xfrm>
            <a:off x="1293630" y="2274837"/>
            <a:ext cx="6521761" cy="461665"/>
          </a:xfrm>
          <a:prstGeom prst="rect">
            <a:avLst/>
          </a:prstGeom>
        </p:spPr>
        <p:txBody>
          <a:bodyPr wrap="square">
            <a:spAutoFit/>
          </a:bodyPr>
          <a:lstStyle/>
          <a:p>
            <a:r>
              <a:rPr lang="es-ES" sz="1200" u="sng" dirty="0">
                <a:hlinkClick r:id="rId4"/>
              </a:rPr>
              <a:t>http://www.elconfidencial.com/alma-corazon-vida/2014-08-23/el-tabaco-de-liar-mas-peligroso-que-el-cigarrillo_179556/</a:t>
            </a:r>
            <a:endParaRPr lang="es-ES" sz="1200" dirty="0"/>
          </a:p>
        </p:txBody>
      </p:sp>
    </p:spTree>
    <p:extLst>
      <p:ext uri="{BB962C8B-B14F-4D97-AF65-F5344CB8AC3E}">
        <p14:creationId xmlns:p14="http://schemas.microsoft.com/office/powerpoint/2010/main" val="347388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2" name="1 Rectángulo"/>
          <p:cNvSpPr/>
          <p:nvPr/>
        </p:nvSpPr>
        <p:spPr>
          <a:xfrm>
            <a:off x="1337310" y="868680"/>
            <a:ext cx="6469380" cy="923330"/>
          </a:xfrm>
          <a:prstGeom prst="rect">
            <a:avLst/>
          </a:prstGeom>
        </p:spPr>
        <p:txBody>
          <a:bodyPr wrap="square">
            <a:spAutoFit/>
          </a:bodyPr>
          <a:lstStyle/>
          <a:p>
            <a:pPr algn="just"/>
            <a:r>
              <a:rPr lang="eu-ES" b="1" dirty="0">
                <a:solidFill>
                  <a:srgbClr val="0070C0"/>
                </a:solidFill>
                <a:effectLst>
                  <a:glow rad="45504">
                    <a:schemeClr val="accent1">
                      <a:satMod val="220000"/>
                      <a:alpha val="35000"/>
                    </a:schemeClr>
                  </a:glow>
                  <a:outerShdw blurRad="38100" dist="38100" dir="2700000" algn="tl">
                    <a:srgbClr val="000000">
                      <a:alpha val="43137"/>
                    </a:srgbClr>
                  </a:outerShdw>
                </a:effectLst>
              </a:rPr>
              <a:t>6.</a:t>
            </a:r>
            <a:r>
              <a:rPr lang="eu-ES" sz="1200" b="1" dirty="0">
                <a:solidFill>
                  <a:srgbClr val="0070C0"/>
                </a:solidFill>
                <a:effectLst>
                  <a:glow rad="45504">
                    <a:schemeClr val="accent1">
                      <a:satMod val="220000"/>
                      <a:alpha val="35000"/>
                    </a:schemeClr>
                  </a:glow>
                  <a:outerShdw blurRad="38100" dist="38100" dir="2700000" algn="tl">
                    <a:srgbClr val="000000">
                      <a:alpha val="43137"/>
                    </a:srgbClr>
                  </a:outerShdw>
                </a:effectLst>
              </a:rPr>
              <a:t>-</a:t>
            </a:r>
            <a:r>
              <a:rPr lang="eu-ES" sz="1200" dirty="0">
                <a:solidFill>
                  <a:srgbClr val="0070C0"/>
                </a:solidFill>
                <a:effectLst>
                  <a:outerShdw blurRad="38100" dist="38100" dir="2700000" algn="tl">
                    <a:srgbClr val="000000">
                      <a:alpha val="43137"/>
                    </a:srgbClr>
                  </a:outerShdw>
                </a:effectLst>
              </a:rPr>
              <a:t> </a:t>
            </a:r>
            <a:r>
              <a:rPr lang="eu-ES" sz="1200" dirty="0">
                <a:solidFill>
                  <a:srgbClr val="0070C0"/>
                </a:solidFill>
                <a:latin typeface="Cambria"/>
                <a:ea typeface="Times New Roman"/>
                <a:cs typeface="Times New Roman"/>
              </a:rPr>
              <a:t>Kalkulatu zenbat gastatzen duten tabakoan Ikerrek eta Zurik astean eta urtean, jakinik Ikerrek erretzen duen markako paketeak 4,80 euro balio duela, eta Zurik erretzen duenak 4,60 euro. Astean gastatzen dutena zure asteko sariari aplikatuta, zenbat diru geldituko litzaizuke beste gastu batzuetarako? Planteatu diru hori gastatzeko beste aukera interesgarriago batzuk.</a:t>
            </a:r>
            <a:endParaRPr lang="es-ES" sz="1200" dirty="0">
              <a:solidFill>
                <a:srgbClr val="0070C0"/>
              </a:solidFill>
              <a:latin typeface="Cambria"/>
              <a:ea typeface="Times New Roman"/>
              <a:cs typeface="Times New Roman"/>
            </a:endParaRPr>
          </a:p>
        </p:txBody>
      </p:sp>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1040130" y="2156460"/>
            <a:ext cx="2251710" cy="1706880"/>
          </a:xfrm>
          <a:prstGeom prst="rect">
            <a:avLst/>
          </a:prstGeom>
          <a:noFill/>
          <a:ln>
            <a:noFill/>
          </a:ln>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6770370" y="2156460"/>
            <a:ext cx="1181100" cy="1866900"/>
          </a:xfrm>
          <a:prstGeom prst="rect">
            <a:avLst/>
          </a:prstGeom>
          <a:noFill/>
          <a:ln>
            <a:noFill/>
          </a:ln>
        </p:spPr>
      </p:pic>
    </p:spTree>
    <p:extLst>
      <p:ext uri="{BB962C8B-B14F-4D97-AF65-F5344CB8AC3E}">
        <p14:creationId xmlns:p14="http://schemas.microsoft.com/office/powerpoint/2010/main" val="1957537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1085850" y="618828"/>
            <a:ext cx="6400800" cy="1077218"/>
          </a:xfrm>
          <a:prstGeom prst="rect">
            <a:avLst/>
          </a:prstGeom>
        </p:spPr>
        <p:txBody>
          <a:bodyPr wrap="square">
            <a:spAutoFit/>
          </a:bodyPr>
          <a:lstStyle/>
          <a:p>
            <a:r>
              <a:rPr lang="eu-ES" sz="1600" b="1" dirty="0">
                <a:solidFill>
                  <a:srgbClr val="00B050"/>
                </a:solidFill>
              </a:rPr>
              <a:t>Erantzuna: Ikerrek egunean 2,40 € gastatzen ditu tabakoan, edo 16,80 € astean. Zurik astean 9,20 € gastatzen ditu. Kopuru horiek bider 52 aste eginez gero (urteko </a:t>
            </a:r>
            <a:r>
              <a:rPr lang="eu-ES" sz="1600" b="1" dirty="0" err="1">
                <a:solidFill>
                  <a:srgbClr val="00B050"/>
                </a:solidFill>
              </a:rPr>
              <a:t>astekopurua</a:t>
            </a:r>
            <a:r>
              <a:rPr lang="eu-ES" sz="1600" b="1" dirty="0">
                <a:solidFill>
                  <a:srgbClr val="00B050"/>
                </a:solidFill>
              </a:rPr>
              <a:t>), Ikerrek 873,60 € gastatzen ditu urtean tabakotan, eta Zurik 478,40</a:t>
            </a:r>
            <a:r>
              <a:rPr lang="eu-ES" sz="1600" b="1" dirty="0" err="1">
                <a:solidFill>
                  <a:srgbClr val="00B050"/>
                </a:solidFill>
              </a:rPr>
              <a:t> €. </a:t>
            </a:r>
            <a:r>
              <a:rPr lang="eu-ES" sz="1600" b="1" dirty="0">
                <a:solidFill>
                  <a:srgbClr val="00B050"/>
                </a:solidFill>
              </a:rPr>
              <a:t>Zer deritzozu?</a:t>
            </a:r>
            <a:endParaRPr lang="es-ES" sz="1600" dirty="0">
              <a:solidFill>
                <a:srgbClr val="00B050"/>
              </a:solidFill>
            </a:endParaRPr>
          </a:p>
        </p:txBody>
      </p:sp>
      <p:sp>
        <p:nvSpPr>
          <p:cNvPr id="7" name="6 Rectángulo"/>
          <p:cNvSpPr/>
          <p:nvPr/>
        </p:nvSpPr>
        <p:spPr>
          <a:xfrm>
            <a:off x="1236480" y="2272784"/>
            <a:ext cx="1845185" cy="338554"/>
          </a:xfrm>
          <a:prstGeom prst="rect">
            <a:avLst/>
          </a:prstGeom>
        </p:spPr>
        <p:txBody>
          <a:bodyPr wrap="none">
            <a:spAutoFit/>
          </a:bodyPr>
          <a:lstStyle/>
          <a:p>
            <a:r>
              <a:rPr lang="es-ES" sz="1600" b="1" i="1" dirty="0"/>
              <a:t>Material </a:t>
            </a:r>
            <a:r>
              <a:rPr lang="es-ES" sz="1600" b="1" i="1" dirty="0" err="1"/>
              <a:t>osagarria</a:t>
            </a:r>
            <a:r>
              <a:rPr lang="es-ES" sz="1600" b="1" i="1" dirty="0"/>
              <a:t>:</a:t>
            </a:r>
            <a:endParaRPr lang="es-ES" sz="1600" dirty="0"/>
          </a:p>
        </p:txBody>
      </p:sp>
      <p:sp>
        <p:nvSpPr>
          <p:cNvPr id="8" name="7 Rectángulo"/>
          <p:cNvSpPr/>
          <p:nvPr/>
        </p:nvSpPr>
        <p:spPr>
          <a:xfrm>
            <a:off x="1300624" y="3091280"/>
            <a:ext cx="6586075" cy="307777"/>
          </a:xfrm>
          <a:prstGeom prst="rect">
            <a:avLst/>
          </a:prstGeom>
        </p:spPr>
        <p:txBody>
          <a:bodyPr wrap="square">
            <a:spAutoFit/>
          </a:bodyPr>
          <a:lstStyle/>
          <a:p>
            <a:r>
              <a:rPr lang="es-ES" sz="1400" u="sng" dirty="0">
                <a:hlinkClick r:id="rId4"/>
              </a:rPr>
              <a:t>http://cuestionarios.msssi.gob.es/index.php/464684?lang=es</a:t>
            </a:r>
            <a:endParaRPr lang="es-ES" sz="1400" dirty="0"/>
          </a:p>
        </p:txBody>
      </p:sp>
    </p:spTree>
    <p:extLst>
      <p:ext uri="{BB962C8B-B14F-4D97-AF65-F5344CB8AC3E}">
        <p14:creationId xmlns:p14="http://schemas.microsoft.com/office/powerpoint/2010/main" val="2056997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6" name="5 Rectángulo"/>
          <p:cNvSpPr/>
          <p:nvPr/>
        </p:nvSpPr>
        <p:spPr>
          <a:xfrm>
            <a:off x="1243924" y="958334"/>
            <a:ext cx="3647537" cy="369332"/>
          </a:xfrm>
          <a:prstGeom prst="rect">
            <a:avLst/>
          </a:prstGeom>
        </p:spPr>
        <p:txBody>
          <a:bodyPr wrap="none">
            <a:spAutoFit/>
          </a:bodyPr>
          <a:lstStyle/>
          <a:p>
            <a:r>
              <a:rPr lang="eu-ES" b="1" dirty="0">
                <a:solidFill>
                  <a:srgbClr val="0070C0"/>
                </a:solidFill>
                <a:effectLst>
                  <a:glow rad="45504">
                    <a:schemeClr val="accent1">
                      <a:satMod val="220000"/>
                      <a:alpha val="35000"/>
                    </a:schemeClr>
                  </a:glow>
                  <a:outerShdw blurRad="38100" dist="38100" dir="2700000" algn="tl">
                    <a:srgbClr val="000000">
                      <a:alpha val="43137"/>
                    </a:srgbClr>
                  </a:outerShdw>
                </a:effectLst>
              </a:rPr>
              <a:t>7.- </a:t>
            </a:r>
            <a:r>
              <a:rPr lang="eu-ES" dirty="0">
                <a:solidFill>
                  <a:srgbClr val="0070C0"/>
                </a:solidFill>
                <a:effectLst>
                  <a:glow rad="45504">
                    <a:schemeClr val="accent1">
                      <a:satMod val="220000"/>
                      <a:alpha val="35000"/>
                    </a:schemeClr>
                  </a:glow>
                </a:effectLst>
              </a:rPr>
              <a:t>Erretzaile pasibo bihurtzen </a:t>
            </a:r>
            <a:r>
              <a:rPr lang="eu-ES" dirty="0" err="1">
                <a:solidFill>
                  <a:srgbClr val="0070C0"/>
                </a:solidFill>
                <a:effectLst>
                  <a:glow rad="45504">
                    <a:schemeClr val="accent1">
                      <a:satMod val="220000"/>
                      <a:alpha val="35000"/>
                    </a:schemeClr>
                  </a:glow>
                </a:effectLst>
              </a:rPr>
              <a:t>gara…</a:t>
            </a:r>
            <a:endParaRPr lang="es-ES" dirty="0">
              <a:solidFill>
                <a:srgbClr val="0070C0"/>
              </a:solidFill>
              <a:effectLst>
                <a:glow rad="45504">
                  <a:schemeClr val="accent1">
                    <a:satMod val="220000"/>
                    <a:alpha val="35000"/>
                  </a:schemeClr>
                </a:glow>
              </a:effectLst>
            </a:endParaRPr>
          </a:p>
        </p:txBody>
      </p:sp>
      <p:sp>
        <p:nvSpPr>
          <p:cNvPr id="7" name="6 Rectángulo"/>
          <p:cNvSpPr/>
          <p:nvPr/>
        </p:nvSpPr>
        <p:spPr>
          <a:xfrm>
            <a:off x="1405890" y="1533228"/>
            <a:ext cx="4572000" cy="1600438"/>
          </a:xfrm>
          <a:prstGeom prst="rect">
            <a:avLst/>
          </a:prstGeom>
        </p:spPr>
        <p:txBody>
          <a:bodyPr>
            <a:spAutoFit/>
          </a:bodyPr>
          <a:lstStyle/>
          <a:p>
            <a:r>
              <a:rPr lang="eu-ES" sz="1400" b="1" dirty="0"/>
              <a:t>A</a:t>
            </a:r>
            <a:r>
              <a:rPr lang="eu-ES" sz="1400" dirty="0"/>
              <a:t>.- soilik lagun erretzaile batek kea aurpegira botatzen digunean </a:t>
            </a:r>
            <a:endParaRPr lang="es-ES" sz="1400" dirty="0"/>
          </a:p>
          <a:p>
            <a:r>
              <a:rPr lang="eu-ES" sz="1400" b="1" dirty="0"/>
              <a:t>B</a:t>
            </a:r>
            <a:r>
              <a:rPr lang="eu-ES" sz="1400" dirty="0"/>
              <a:t>.- bakarrik leku txiki eta itxi batean gaudelarik bertan erretzen ari direnen kea arnasten dugunean</a:t>
            </a:r>
            <a:endParaRPr lang="es-ES" sz="1400" dirty="0"/>
          </a:p>
          <a:p>
            <a:r>
              <a:rPr lang="eu-ES" sz="1400" b="1" dirty="0"/>
              <a:t>C</a:t>
            </a:r>
            <a:r>
              <a:rPr lang="eu-ES" sz="1400" dirty="0"/>
              <a:t>.- tabakoa erre gabe gaudelarik gure inguruko pertsona erretzaileen kea arnasten </a:t>
            </a:r>
            <a:r>
              <a:rPr lang="eu-ES" sz="1400" dirty="0" smtClean="0"/>
              <a:t>dugunean</a:t>
            </a:r>
          </a:p>
          <a:p>
            <a:r>
              <a:rPr lang="eu-ES" sz="1400" b="1" dirty="0"/>
              <a:t>D</a:t>
            </a:r>
            <a:r>
              <a:rPr lang="eu-ES" sz="1400" dirty="0"/>
              <a:t>.- gogorik gabe zigarroa erretzen dugunean</a:t>
            </a:r>
            <a:endParaRPr lang="es-ES" sz="1400" dirty="0"/>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697731" y="3646170"/>
            <a:ext cx="2370138" cy="1767840"/>
          </a:xfrm>
          <a:prstGeom prst="rect">
            <a:avLst/>
          </a:prstGeom>
          <a:noFill/>
        </p:spPr>
      </p:pic>
    </p:spTree>
    <p:extLst>
      <p:ext uri="{BB962C8B-B14F-4D97-AF65-F5344CB8AC3E}">
        <p14:creationId xmlns:p14="http://schemas.microsoft.com/office/powerpoint/2010/main" val="27272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6" name="5 Rectángulo"/>
          <p:cNvSpPr/>
          <p:nvPr/>
        </p:nvSpPr>
        <p:spPr>
          <a:xfrm>
            <a:off x="2789261" y="581144"/>
            <a:ext cx="1439497" cy="369332"/>
          </a:xfrm>
          <a:prstGeom prst="rect">
            <a:avLst/>
          </a:prstGeom>
        </p:spPr>
        <p:txBody>
          <a:bodyPr wrap="none">
            <a:spAutoFit/>
          </a:bodyPr>
          <a:lstStyle/>
          <a:p>
            <a:r>
              <a:rPr lang="es-ES" b="1" dirty="0" err="1">
                <a:solidFill>
                  <a:srgbClr val="00B050"/>
                </a:solidFill>
              </a:rPr>
              <a:t>Erantzuna</a:t>
            </a:r>
            <a:r>
              <a:rPr lang="es-ES" b="1" dirty="0">
                <a:solidFill>
                  <a:srgbClr val="00B050"/>
                </a:solidFill>
              </a:rPr>
              <a:t>: C.</a:t>
            </a:r>
            <a:endParaRPr lang="es-ES" dirty="0">
              <a:solidFill>
                <a:srgbClr val="00B050"/>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022985" y="1369695"/>
            <a:ext cx="1428750" cy="552450"/>
          </a:xfrm>
          <a:prstGeom prst="rect">
            <a:avLst/>
          </a:prstGeom>
          <a:noFill/>
          <a:ln>
            <a:noFill/>
          </a:ln>
        </p:spPr>
      </p:pic>
      <p:sp>
        <p:nvSpPr>
          <p:cNvPr id="9" name="8 Rectángulo"/>
          <p:cNvSpPr/>
          <p:nvPr/>
        </p:nvSpPr>
        <p:spPr>
          <a:xfrm>
            <a:off x="857250" y="1922145"/>
            <a:ext cx="7200900" cy="4297587"/>
          </a:xfrm>
          <a:prstGeom prst="rect">
            <a:avLst/>
          </a:prstGeom>
        </p:spPr>
        <p:txBody>
          <a:bodyPr wrap="square">
            <a:spAutoFit/>
          </a:bodyPr>
          <a:lstStyle/>
          <a:p>
            <a:pPr>
              <a:lnSpc>
                <a:spcPct val="115000"/>
              </a:lnSpc>
              <a:spcAft>
                <a:spcPts val="0"/>
              </a:spcAft>
            </a:pPr>
            <a:r>
              <a:rPr lang="eu-ES" sz="1200" kern="1800" dirty="0">
                <a:solidFill>
                  <a:srgbClr val="A1C634"/>
                </a:solidFill>
                <a:ea typeface="Times New Roman"/>
                <a:cs typeface="Calibri"/>
              </a:rPr>
              <a:t>Erretzaile pasiboarentzako </a:t>
            </a:r>
            <a:r>
              <a:rPr lang="eu-ES" sz="1200" kern="1800" dirty="0" err="1">
                <a:solidFill>
                  <a:srgbClr val="A1C634"/>
                </a:solidFill>
                <a:ea typeface="Times New Roman"/>
                <a:cs typeface="Calibri"/>
              </a:rPr>
              <a:t>arriskuak </a:t>
            </a:r>
            <a:endParaRPr lang="es-ES" sz="1200" dirty="0">
              <a:ea typeface="Calibri"/>
              <a:cs typeface="Times New Roman"/>
            </a:endParaRPr>
          </a:p>
          <a:p>
            <a:pPr>
              <a:lnSpc>
                <a:spcPct val="115000"/>
              </a:lnSpc>
              <a:spcAft>
                <a:spcPts val="0"/>
              </a:spcAft>
            </a:pPr>
            <a:r>
              <a:rPr lang="es-ES" sz="1200" dirty="0" err="1">
                <a:solidFill>
                  <a:srgbClr val="437631"/>
                </a:solidFill>
                <a:ea typeface="Times New Roman"/>
                <a:cs typeface="Calibri"/>
              </a:rPr>
              <a:t>Erretzaile</a:t>
            </a:r>
            <a:r>
              <a:rPr lang="es-ES" sz="1200" dirty="0">
                <a:solidFill>
                  <a:srgbClr val="437631"/>
                </a:solidFill>
                <a:ea typeface="Times New Roman"/>
                <a:cs typeface="Calibri"/>
              </a:rPr>
              <a:t> </a:t>
            </a:r>
            <a:r>
              <a:rPr lang="es-ES" sz="1200" dirty="0" err="1">
                <a:solidFill>
                  <a:srgbClr val="437631"/>
                </a:solidFill>
                <a:ea typeface="Times New Roman"/>
                <a:cs typeface="Calibri"/>
              </a:rPr>
              <a:t>pasibo</a:t>
            </a:r>
            <a:r>
              <a:rPr lang="es-ES" sz="1200" dirty="0">
                <a:solidFill>
                  <a:srgbClr val="437631"/>
                </a:solidFill>
                <a:ea typeface="Times New Roman"/>
                <a:cs typeface="Calibri"/>
              </a:rPr>
              <a:t> </a:t>
            </a:r>
            <a:r>
              <a:rPr lang="es-ES" sz="1200" dirty="0" err="1">
                <a:solidFill>
                  <a:srgbClr val="437631"/>
                </a:solidFill>
                <a:ea typeface="Times New Roman"/>
                <a:cs typeface="Calibri"/>
              </a:rPr>
              <a:t>edo</a:t>
            </a:r>
            <a:r>
              <a:rPr lang="es-ES" sz="1200" dirty="0">
                <a:solidFill>
                  <a:srgbClr val="437631"/>
                </a:solidFill>
                <a:ea typeface="Times New Roman"/>
                <a:cs typeface="Calibri"/>
              </a:rPr>
              <a:t> </a:t>
            </a:r>
            <a:r>
              <a:rPr lang="es-ES" sz="1200" dirty="0" err="1">
                <a:solidFill>
                  <a:srgbClr val="437631"/>
                </a:solidFill>
                <a:ea typeface="Times New Roman"/>
                <a:cs typeface="Calibri"/>
              </a:rPr>
              <a:t>oharkabe</a:t>
            </a:r>
            <a:r>
              <a:rPr lang="es-ES" sz="1200" dirty="0">
                <a:solidFill>
                  <a:srgbClr val="437631"/>
                </a:solidFill>
                <a:ea typeface="Times New Roman"/>
                <a:cs typeface="Calibri"/>
              </a:rPr>
              <a:t> </a:t>
            </a:r>
            <a:r>
              <a:rPr lang="es-ES" sz="1200" dirty="0" err="1">
                <a:solidFill>
                  <a:srgbClr val="437631"/>
                </a:solidFill>
                <a:ea typeface="Times New Roman"/>
                <a:cs typeface="Calibri"/>
              </a:rPr>
              <a:t>batek</a:t>
            </a:r>
            <a:r>
              <a:rPr lang="es-ES" sz="1200" dirty="0">
                <a:solidFill>
                  <a:srgbClr val="437631"/>
                </a:solidFill>
                <a:ea typeface="Times New Roman"/>
                <a:cs typeface="Calibri"/>
              </a:rPr>
              <a:t> </a:t>
            </a:r>
            <a:r>
              <a:rPr lang="es-ES" sz="1200" dirty="0" err="1">
                <a:solidFill>
                  <a:srgbClr val="437631"/>
                </a:solidFill>
                <a:ea typeface="Times New Roman"/>
                <a:cs typeface="Calibri"/>
              </a:rPr>
              <a:t>beste</a:t>
            </a:r>
            <a:r>
              <a:rPr lang="es-ES" sz="1200" dirty="0">
                <a:solidFill>
                  <a:srgbClr val="437631"/>
                </a:solidFill>
                <a:ea typeface="Times New Roman"/>
                <a:cs typeface="Calibri"/>
              </a:rPr>
              <a:t> </a:t>
            </a:r>
            <a:r>
              <a:rPr lang="es-ES" sz="1200" dirty="0" err="1">
                <a:solidFill>
                  <a:srgbClr val="437631"/>
                </a:solidFill>
                <a:ea typeface="Times New Roman"/>
                <a:cs typeface="Calibri"/>
              </a:rPr>
              <a:t>pertsonen</a:t>
            </a:r>
            <a:r>
              <a:rPr lang="es-ES" sz="1200" dirty="0">
                <a:solidFill>
                  <a:srgbClr val="437631"/>
                </a:solidFill>
                <a:ea typeface="Times New Roman"/>
                <a:cs typeface="Calibri"/>
              </a:rPr>
              <a:t> kea </a:t>
            </a:r>
            <a:r>
              <a:rPr lang="es-ES" sz="1200" dirty="0" err="1">
                <a:solidFill>
                  <a:srgbClr val="437631"/>
                </a:solidFill>
                <a:ea typeface="Times New Roman"/>
                <a:cs typeface="Calibri"/>
              </a:rPr>
              <a:t>arnasten</a:t>
            </a:r>
            <a:r>
              <a:rPr lang="es-ES" sz="1200" dirty="0">
                <a:solidFill>
                  <a:srgbClr val="437631"/>
                </a:solidFill>
                <a:ea typeface="Times New Roman"/>
                <a:cs typeface="Calibri"/>
              </a:rPr>
              <a:t> du. </a:t>
            </a:r>
            <a:endParaRPr lang="es-ES" sz="1200" dirty="0">
              <a:ea typeface="Calibri"/>
              <a:cs typeface="Times New Roman"/>
            </a:endParaRPr>
          </a:p>
          <a:p>
            <a:pPr>
              <a:lnSpc>
                <a:spcPct val="115000"/>
              </a:lnSpc>
              <a:spcAft>
                <a:spcPts val="0"/>
              </a:spcAft>
            </a:pPr>
            <a:r>
              <a:rPr lang="es-ES" sz="1200" dirty="0" err="1">
                <a:solidFill>
                  <a:srgbClr val="394A59"/>
                </a:solidFill>
                <a:ea typeface="Times New Roman"/>
                <a:cs typeface="Calibri"/>
              </a:rPr>
              <a:t>Zein</a:t>
            </a:r>
            <a:r>
              <a:rPr lang="es-ES" sz="1200" dirty="0">
                <a:solidFill>
                  <a:srgbClr val="394A59"/>
                </a:solidFill>
                <a:ea typeface="Times New Roman"/>
                <a:cs typeface="Calibri"/>
              </a:rPr>
              <a:t> da </a:t>
            </a:r>
            <a:r>
              <a:rPr lang="es-ES" sz="1200" dirty="0" err="1">
                <a:solidFill>
                  <a:srgbClr val="394A59"/>
                </a:solidFill>
                <a:ea typeface="Times New Roman"/>
                <a:cs typeface="Calibri"/>
              </a:rPr>
              <a:t>erretzaile</a:t>
            </a:r>
            <a:r>
              <a:rPr lang="es-ES" sz="1200" dirty="0">
                <a:solidFill>
                  <a:srgbClr val="394A59"/>
                </a:solidFill>
                <a:ea typeface="Times New Roman"/>
                <a:cs typeface="Calibri"/>
              </a:rPr>
              <a:t> </a:t>
            </a:r>
            <a:r>
              <a:rPr lang="es-ES" sz="1200" dirty="0" err="1">
                <a:solidFill>
                  <a:srgbClr val="394A59"/>
                </a:solidFill>
                <a:ea typeface="Times New Roman"/>
                <a:cs typeface="Calibri"/>
              </a:rPr>
              <a:t>pasiboa</a:t>
            </a:r>
            <a:r>
              <a:rPr lang="es-ES" sz="1200" dirty="0">
                <a:solidFill>
                  <a:srgbClr val="394A59"/>
                </a:solidFill>
                <a:ea typeface="Times New Roman"/>
                <a:cs typeface="Calibri"/>
              </a:rPr>
              <a:t>? </a:t>
            </a:r>
            <a:endParaRPr lang="es-ES" sz="1200" dirty="0">
              <a:ea typeface="Calibri"/>
              <a:cs typeface="Times New Roman"/>
            </a:endParaRPr>
          </a:p>
          <a:p>
            <a:pPr algn="just">
              <a:lnSpc>
                <a:spcPct val="115000"/>
              </a:lnSpc>
              <a:spcAft>
                <a:spcPts val="0"/>
              </a:spcAft>
            </a:pPr>
            <a:r>
              <a:rPr lang="es-ES" sz="1200" dirty="0" err="1">
                <a:solidFill>
                  <a:srgbClr val="394A59"/>
                </a:solidFill>
                <a:ea typeface="Times New Roman"/>
                <a:cs typeface="Calibri"/>
              </a:rPr>
              <a:t>Erretzailea</a:t>
            </a:r>
            <a:r>
              <a:rPr lang="es-ES" sz="1200" dirty="0">
                <a:solidFill>
                  <a:srgbClr val="394A59"/>
                </a:solidFill>
                <a:ea typeface="Times New Roman"/>
                <a:cs typeface="Calibri"/>
              </a:rPr>
              <a:t> izan </a:t>
            </a:r>
            <a:r>
              <a:rPr lang="es-ES" sz="1200" dirty="0" err="1">
                <a:solidFill>
                  <a:srgbClr val="394A59"/>
                </a:solidFill>
                <a:ea typeface="Times New Roman"/>
                <a:cs typeface="Calibri"/>
              </a:rPr>
              <a:t>gabe</a:t>
            </a:r>
            <a:r>
              <a:rPr lang="es-ES" sz="1200" dirty="0">
                <a:solidFill>
                  <a:srgbClr val="394A59"/>
                </a:solidFill>
                <a:ea typeface="Times New Roman"/>
                <a:cs typeface="Calibri"/>
              </a:rPr>
              <a:t> “</a:t>
            </a:r>
            <a:r>
              <a:rPr lang="es-ES" sz="1200" dirty="0" err="1">
                <a:solidFill>
                  <a:srgbClr val="394A59"/>
                </a:solidFill>
                <a:ea typeface="Times New Roman"/>
                <a:cs typeface="Calibri"/>
              </a:rPr>
              <a:t>tabakoaren</a:t>
            </a:r>
            <a:r>
              <a:rPr lang="es-ES" sz="1200" dirty="0">
                <a:solidFill>
                  <a:srgbClr val="394A59"/>
                </a:solidFill>
                <a:ea typeface="Times New Roman"/>
                <a:cs typeface="Calibri"/>
              </a:rPr>
              <a:t> </a:t>
            </a:r>
            <a:r>
              <a:rPr lang="es-ES" sz="1200" dirty="0" err="1">
                <a:solidFill>
                  <a:srgbClr val="394A59"/>
                </a:solidFill>
                <a:ea typeface="Times New Roman"/>
                <a:cs typeface="Calibri"/>
              </a:rPr>
              <a:t>keak</a:t>
            </a:r>
            <a:r>
              <a:rPr lang="es-ES" sz="1200" dirty="0">
                <a:solidFill>
                  <a:srgbClr val="394A59"/>
                </a:solidFill>
                <a:ea typeface="Times New Roman"/>
                <a:cs typeface="Calibri"/>
              </a:rPr>
              <a:t> </a:t>
            </a:r>
            <a:r>
              <a:rPr lang="es-ES" sz="1200" dirty="0" err="1">
                <a:solidFill>
                  <a:srgbClr val="394A59"/>
                </a:solidFill>
                <a:ea typeface="Times New Roman"/>
                <a:cs typeface="Calibri"/>
              </a:rPr>
              <a:t>kutsatutako</a:t>
            </a:r>
            <a:r>
              <a:rPr lang="es-ES" sz="1200" dirty="0">
                <a:solidFill>
                  <a:srgbClr val="394A59"/>
                </a:solidFill>
                <a:ea typeface="Times New Roman"/>
                <a:cs typeface="Calibri"/>
              </a:rPr>
              <a:t> airea” (TKKA) </a:t>
            </a:r>
            <a:r>
              <a:rPr lang="es-ES" sz="1200" dirty="0" err="1">
                <a:solidFill>
                  <a:srgbClr val="394A59"/>
                </a:solidFill>
                <a:ea typeface="Times New Roman"/>
                <a:cs typeface="Calibri"/>
              </a:rPr>
              <a:t>maiz</a:t>
            </a:r>
            <a:r>
              <a:rPr lang="es-ES" sz="1200" dirty="0">
                <a:solidFill>
                  <a:srgbClr val="394A59"/>
                </a:solidFill>
                <a:ea typeface="Times New Roman"/>
                <a:cs typeface="Calibri"/>
              </a:rPr>
              <a:t> </a:t>
            </a:r>
            <a:r>
              <a:rPr lang="es-ES" sz="1200" dirty="0" err="1">
                <a:solidFill>
                  <a:srgbClr val="394A59"/>
                </a:solidFill>
                <a:ea typeface="Times New Roman"/>
                <a:cs typeface="Calibri"/>
              </a:rPr>
              <a:t>arnasten</a:t>
            </a:r>
            <a:r>
              <a:rPr lang="es-ES" sz="1200" dirty="0">
                <a:solidFill>
                  <a:srgbClr val="394A59"/>
                </a:solidFill>
                <a:ea typeface="Times New Roman"/>
                <a:cs typeface="Calibri"/>
              </a:rPr>
              <a:t> </a:t>
            </a:r>
            <a:r>
              <a:rPr lang="es-ES" sz="1200" dirty="0" err="1">
                <a:solidFill>
                  <a:srgbClr val="394A59"/>
                </a:solidFill>
                <a:ea typeface="Times New Roman"/>
                <a:cs typeface="Calibri"/>
              </a:rPr>
              <a:t>duena</a:t>
            </a:r>
            <a:r>
              <a:rPr lang="es-ES" sz="1200" dirty="0">
                <a:solidFill>
                  <a:srgbClr val="394A59"/>
                </a:solidFill>
                <a:ea typeface="Times New Roman"/>
                <a:cs typeface="Calibri"/>
              </a:rPr>
              <a:t>. Bi </a:t>
            </a:r>
            <a:r>
              <a:rPr lang="es-ES" sz="1200" dirty="0" err="1">
                <a:solidFill>
                  <a:srgbClr val="394A59"/>
                </a:solidFill>
                <a:ea typeface="Times New Roman"/>
                <a:cs typeface="Calibri"/>
              </a:rPr>
              <a:t>ke</a:t>
            </a:r>
            <a:r>
              <a:rPr lang="es-ES" sz="1200" dirty="0">
                <a:solidFill>
                  <a:srgbClr val="394A59"/>
                </a:solidFill>
                <a:ea typeface="Times New Roman"/>
                <a:cs typeface="Calibri"/>
              </a:rPr>
              <a:t> mota </a:t>
            </a:r>
            <a:r>
              <a:rPr lang="es-ES" sz="1200" dirty="0" err="1">
                <a:solidFill>
                  <a:srgbClr val="394A59"/>
                </a:solidFill>
                <a:ea typeface="Times New Roman"/>
                <a:cs typeface="Calibri"/>
              </a:rPr>
              <a:t>dira</a:t>
            </a:r>
            <a:r>
              <a:rPr lang="es-ES" sz="1200" dirty="0">
                <a:solidFill>
                  <a:srgbClr val="394A59"/>
                </a:solidFill>
                <a:ea typeface="Times New Roman"/>
                <a:cs typeface="Calibri"/>
              </a:rPr>
              <a:t> TKKA </a:t>
            </a:r>
            <a:r>
              <a:rPr lang="es-ES" sz="1200" dirty="0" err="1">
                <a:solidFill>
                  <a:srgbClr val="394A59"/>
                </a:solidFill>
                <a:ea typeface="Times New Roman"/>
                <a:cs typeface="Calibri"/>
              </a:rPr>
              <a:t>osatzen</a:t>
            </a:r>
            <a:r>
              <a:rPr lang="es-ES" sz="1200" dirty="0">
                <a:solidFill>
                  <a:srgbClr val="394A59"/>
                </a:solidFill>
                <a:ea typeface="Times New Roman"/>
                <a:cs typeface="Calibri"/>
              </a:rPr>
              <a:t> </a:t>
            </a:r>
            <a:r>
              <a:rPr lang="es-ES" sz="1200" dirty="0" err="1">
                <a:solidFill>
                  <a:srgbClr val="394A59"/>
                </a:solidFill>
                <a:ea typeface="Times New Roman"/>
                <a:cs typeface="Calibri"/>
              </a:rPr>
              <a:t>dutenak</a:t>
            </a:r>
            <a:r>
              <a:rPr lang="es-ES" sz="1200" dirty="0">
                <a:solidFill>
                  <a:srgbClr val="394A59"/>
                </a:solidFill>
                <a:ea typeface="Times New Roman"/>
                <a:cs typeface="Calibri"/>
              </a:rPr>
              <a:t>: </a:t>
            </a:r>
            <a:r>
              <a:rPr lang="es-ES" sz="1200" dirty="0" err="1">
                <a:solidFill>
                  <a:srgbClr val="394A59"/>
                </a:solidFill>
                <a:ea typeface="Times New Roman"/>
                <a:cs typeface="Calibri"/>
              </a:rPr>
              <a:t>zigarroak</a:t>
            </a:r>
            <a:r>
              <a:rPr lang="es-ES" sz="1200" dirty="0">
                <a:solidFill>
                  <a:srgbClr val="394A59"/>
                </a:solidFill>
                <a:ea typeface="Times New Roman"/>
                <a:cs typeface="Calibri"/>
              </a:rPr>
              <a:t> </a:t>
            </a:r>
            <a:r>
              <a:rPr lang="es-ES" sz="1200" dirty="0" err="1">
                <a:solidFill>
                  <a:srgbClr val="394A59"/>
                </a:solidFill>
                <a:ea typeface="Times New Roman"/>
                <a:cs typeface="Calibri"/>
              </a:rPr>
              <a:t>berez</a:t>
            </a:r>
            <a:r>
              <a:rPr lang="es-ES" sz="1200" dirty="0">
                <a:solidFill>
                  <a:srgbClr val="394A59"/>
                </a:solidFill>
                <a:ea typeface="Times New Roman"/>
                <a:cs typeface="Calibri"/>
              </a:rPr>
              <a:t> </a:t>
            </a:r>
            <a:r>
              <a:rPr lang="es-ES" sz="1200" dirty="0" err="1">
                <a:solidFill>
                  <a:srgbClr val="394A59"/>
                </a:solidFill>
                <a:ea typeface="Times New Roman"/>
                <a:cs typeface="Calibri"/>
              </a:rPr>
              <a:t>jariatzen</a:t>
            </a:r>
            <a:r>
              <a:rPr lang="es-ES" sz="1200" dirty="0">
                <a:solidFill>
                  <a:srgbClr val="394A59"/>
                </a:solidFill>
                <a:ea typeface="Times New Roman"/>
                <a:cs typeface="Calibri"/>
              </a:rPr>
              <a:t> </a:t>
            </a:r>
            <a:r>
              <a:rPr lang="es-ES" sz="1200" dirty="0" err="1">
                <a:solidFill>
                  <a:srgbClr val="394A59"/>
                </a:solidFill>
                <a:ea typeface="Times New Roman"/>
                <a:cs typeface="Calibri"/>
              </a:rPr>
              <a:t>duen</a:t>
            </a:r>
            <a:r>
              <a:rPr lang="es-ES" sz="1200" dirty="0">
                <a:solidFill>
                  <a:srgbClr val="394A59"/>
                </a:solidFill>
                <a:ea typeface="Times New Roman"/>
                <a:cs typeface="Calibri"/>
              </a:rPr>
              <a:t> kea eta </a:t>
            </a:r>
            <a:r>
              <a:rPr lang="es-ES" sz="1200" dirty="0" err="1">
                <a:solidFill>
                  <a:srgbClr val="394A59"/>
                </a:solidFill>
                <a:ea typeface="Times New Roman"/>
                <a:cs typeface="Calibri"/>
              </a:rPr>
              <a:t>erretzaileak</a:t>
            </a:r>
            <a:r>
              <a:rPr lang="es-ES" sz="1200" dirty="0">
                <a:solidFill>
                  <a:srgbClr val="394A59"/>
                </a:solidFill>
                <a:ea typeface="Times New Roman"/>
                <a:cs typeface="Calibri"/>
              </a:rPr>
              <a:t> erre </a:t>
            </a:r>
            <a:r>
              <a:rPr lang="es-ES" sz="1200" dirty="0" err="1">
                <a:solidFill>
                  <a:srgbClr val="394A59"/>
                </a:solidFill>
                <a:ea typeface="Times New Roman"/>
                <a:cs typeface="Calibri"/>
              </a:rPr>
              <a:t>bitartean</a:t>
            </a:r>
            <a:r>
              <a:rPr lang="es-ES" sz="1200" dirty="0">
                <a:solidFill>
                  <a:srgbClr val="394A59"/>
                </a:solidFill>
                <a:ea typeface="Times New Roman"/>
                <a:cs typeface="Calibri"/>
              </a:rPr>
              <a:t> </a:t>
            </a:r>
            <a:r>
              <a:rPr lang="es-ES" sz="1200" dirty="0" err="1">
                <a:solidFill>
                  <a:srgbClr val="394A59"/>
                </a:solidFill>
                <a:ea typeface="Times New Roman"/>
                <a:cs typeface="Calibri"/>
              </a:rPr>
              <a:t>botatzen</a:t>
            </a:r>
            <a:r>
              <a:rPr lang="es-ES" sz="1200" dirty="0">
                <a:solidFill>
                  <a:srgbClr val="394A59"/>
                </a:solidFill>
                <a:ea typeface="Times New Roman"/>
                <a:cs typeface="Calibri"/>
              </a:rPr>
              <a:t> </a:t>
            </a:r>
            <a:r>
              <a:rPr lang="es-ES" sz="1200" dirty="0" err="1">
                <a:solidFill>
                  <a:srgbClr val="394A59"/>
                </a:solidFill>
                <a:ea typeface="Times New Roman"/>
                <a:cs typeface="Calibri"/>
              </a:rPr>
              <a:t>duena</a:t>
            </a:r>
            <a:r>
              <a:rPr lang="es-ES" sz="1200" dirty="0">
                <a:solidFill>
                  <a:srgbClr val="394A59"/>
                </a:solidFill>
                <a:ea typeface="Times New Roman"/>
                <a:cs typeface="Calibri"/>
              </a:rPr>
              <a:t>. </a:t>
            </a:r>
            <a:r>
              <a:rPr lang="es-ES" sz="1200" dirty="0" err="1">
                <a:solidFill>
                  <a:srgbClr val="394A59"/>
                </a:solidFill>
                <a:ea typeface="Times New Roman"/>
                <a:cs typeface="Calibri"/>
              </a:rPr>
              <a:t>Harrigarria</a:t>
            </a:r>
            <a:r>
              <a:rPr lang="es-ES" sz="1200" dirty="0">
                <a:solidFill>
                  <a:srgbClr val="394A59"/>
                </a:solidFill>
                <a:ea typeface="Times New Roman"/>
                <a:cs typeface="Calibri"/>
              </a:rPr>
              <a:t> </a:t>
            </a:r>
            <a:r>
              <a:rPr lang="es-ES" sz="1200" dirty="0" err="1">
                <a:solidFill>
                  <a:srgbClr val="394A59"/>
                </a:solidFill>
                <a:ea typeface="Times New Roman"/>
                <a:cs typeface="Calibri"/>
              </a:rPr>
              <a:t>bada</a:t>
            </a:r>
            <a:r>
              <a:rPr lang="es-ES" sz="1200" dirty="0">
                <a:solidFill>
                  <a:srgbClr val="394A59"/>
                </a:solidFill>
                <a:ea typeface="Times New Roman"/>
                <a:cs typeface="Calibri"/>
              </a:rPr>
              <a:t> ere, </a:t>
            </a:r>
            <a:r>
              <a:rPr lang="es-ES" sz="1200" dirty="0" err="1">
                <a:solidFill>
                  <a:srgbClr val="394A59"/>
                </a:solidFill>
                <a:ea typeface="Times New Roman"/>
                <a:cs typeface="Calibri"/>
              </a:rPr>
              <a:t>erretzaileak</a:t>
            </a:r>
            <a:r>
              <a:rPr lang="es-ES" sz="1200" dirty="0">
                <a:solidFill>
                  <a:srgbClr val="394A59"/>
                </a:solidFill>
                <a:ea typeface="Times New Roman"/>
                <a:cs typeface="Calibri"/>
              </a:rPr>
              <a:t> </a:t>
            </a:r>
            <a:r>
              <a:rPr lang="es-ES" sz="1200" dirty="0" err="1">
                <a:solidFill>
                  <a:srgbClr val="394A59"/>
                </a:solidFill>
                <a:ea typeface="Times New Roman"/>
                <a:cs typeface="Calibri"/>
              </a:rPr>
              <a:t>inhalatzen</a:t>
            </a:r>
            <a:r>
              <a:rPr lang="es-ES" sz="1200" dirty="0">
                <a:solidFill>
                  <a:srgbClr val="394A59"/>
                </a:solidFill>
                <a:ea typeface="Times New Roman"/>
                <a:cs typeface="Calibri"/>
              </a:rPr>
              <a:t> </a:t>
            </a:r>
            <a:r>
              <a:rPr lang="es-ES" sz="1200" dirty="0" err="1">
                <a:solidFill>
                  <a:srgbClr val="394A59"/>
                </a:solidFill>
                <a:ea typeface="Times New Roman"/>
                <a:cs typeface="Calibri"/>
              </a:rPr>
              <a:t>duen</a:t>
            </a:r>
            <a:r>
              <a:rPr lang="es-ES" sz="1200" dirty="0">
                <a:solidFill>
                  <a:srgbClr val="394A59"/>
                </a:solidFill>
                <a:ea typeface="Times New Roman"/>
                <a:cs typeface="Calibri"/>
              </a:rPr>
              <a:t> kea </a:t>
            </a:r>
            <a:r>
              <a:rPr lang="es-ES" sz="1200" dirty="0" err="1">
                <a:solidFill>
                  <a:srgbClr val="394A59"/>
                </a:solidFill>
                <a:ea typeface="Times New Roman"/>
                <a:cs typeface="Calibri"/>
              </a:rPr>
              <a:t>baino</a:t>
            </a:r>
            <a:r>
              <a:rPr lang="es-ES" sz="1200" dirty="0">
                <a:solidFill>
                  <a:srgbClr val="394A59"/>
                </a:solidFill>
                <a:ea typeface="Times New Roman"/>
                <a:cs typeface="Calibri"/>
              </a:rPr>
              <a:t> </a:t>
            </a:r>
            <a:r>
              <a:rPr lang="es-ES" sz="1200" dirty="0" err="1">
                <a:solidFill>
                  <a:srgbClr val="394A59"/>
                </a:solidFill>
                <a:ea typeface="Times New Roman"/>
                <a:cs typeface="Calibri"/>
              </a:rPr>
              <a:t>kaltegarriagoa</a:t>
            </a:r>
            <a:r>
              <a:rPr lang="es-ES" sz="1200" dirty="0">
                <a:solidFill>
                  <a:srgbClr val="394A59"/>
                </a:solidFill>
                <a:ea typeface="Times New Roman"/>
                <a:cs typeface="Calibri"/>
              </a:rPr>
              <a:t> da </a:t>
            </a:r>
            <a:r>
              <a:rPr lang="es-ES" sz="1200" dirty="0" err="1">
                <a:solidFill>
                  <a:srgbClr val="394A59"/>
                </a:solidFill>
                <a:ea typeface="Times New Roman"/>
                <a:cs typeface="Calibri"/>
              </a:rPr>
              <a:t>pasiboak</a:t>
            </a:r>
            <a:r>
              <a:rPr lang="es-ES" sz="1200" dirty="0">
                <a:solidFill>
                  <a:srgbClr val="394A59"/>
                </a:solidFill>
                <a:ea typeface="Times New Roman"/>
                <a:cs typeface="Calibri"/>
              </a:rPr>
              <a:t> </a:t>
            </a:r>
            <a:r>
              <a:rPr lang="es-ES" sz="1200" dirty="0" err="1">
                <a:solidFill>
                  <a:srgbClr val="394A59"/>
                </a:solidFill>
                <a:ea typeface="Times New Roman"/>
                <a:cs typeface="Calibri"/>
              </a:rPr>
              <a:t>arnasten</a:t>
            </a:r>
            <a:r>
              <a:rPr lang="es-ES" sz="1200" dirty="0">
                <a:solidFill>
                  <a:srgbClr val="394A59"/>
                </a:solidFill>
                <a:ea typeface="Times New Roman"/>
                <a:cs typeface="Calibri"/>
              </a:rPr>
              <a:t> </a:t>
            </a:r>
            <a:r>
              <a:rPr lang="es-ES" sz="1200" dirty="0" err="1">
                <a:solidFill>
                  <a:srgbClr val="394A59"/>
                </a:solidFill>
                <a:ea typeface="Times New Roman"/>
                <a:cs typeface="Calibri"/>
              </a:rPr>
              <a:t>duena</a:t>
            </a:r>
            <a:r>
              <a:rPr lang="es-ES" sz="1200" dirty="0">
                <a:solidFill>
                  <a:srgbClr val="394A59"/>
                </a:solidFill>
                <a:ea typeface="Times New Roman"/>
                <a:cs typeface="Calibri"/>
              </a:rPr>
              <a:t>, </a:t>
            </a:r>
            <a:r>
              <a:rPr lang="es-ES" sz="1200" dirty="0" err="1">
                <a:solidFill>
                  <a:srgbClr val="394A59"/>
                </a:solidFill>
                <a:ea typeface="Times New Roman"/>
                <a:cs typeface="Calibri"/>
              </a:rPr>
              <a:t>substantzia</a:t>
            </a:r>
            <a:r>
              <a:rPr lang="es-ES" sz="1200" dirty="0">
                <a:solidFill>
                  <a:srgbClr val="394A59"/>
                </a:solidFill>
                <a:ea typeface="Times New Roman"/>
                <a:cs typeface="Calibri"/>
              </a:rPr>
              <a:t> </a:t>
            </a:r>
            <a:r>
              <a:rPr lang="es-ES" sz="1200" dirty="0" err="1">
                <a:solidFill>
                  <a:srgbClr val="394A59"/>
                </a:solidFill>
                <a:ea typeface="Times New Roman"/>
                <a:cs typeface="Calibri"/>
              </a:rPr>
              <a:t>kaltegarri</a:t>
            </a:r>
            <a:r>
              <a:rPr lang="es-ES" sz="1200" dirty="0">
                <a:solidFill>
                  <a:srgbClr val="394A59"/>
                </a:solidFill>
                <a:ea typeface="Times New Roman"/>
                <a:cs typeface="Calibri"/>
              </a:rPr>
              <a:t> </a:t>
            </a:r>
            <a:r>
              <a:rPr lang="es-ES" sz="1200" dirty="0" err="1">
                <a:solidFill>
                  <a:srgbClr val="394A59"/>
                </a:solidFill>
                <a:ea typeface="Times New Roman"/>
                <a:cs typeface="Calibri"/>
              </a:rPr>
              <a:t>gehiago</a:t>
            </a:r>
            <a:r>
              <a:rPr lang="es-ES" sz="1200" dirty="0">
                <a:solidFill>
                  <a:srgbClr val="394A59"/>
                </a:solidFill>
                <a:ea typeface="Times New Roman"/>
                <a:cs typeface="Calibri"/>
              </a:rPr>
              <a:t> </a:t>
            </a:r>
            <a:r>
              <a:rPr lang="es-ES" sz="1200" dirty="0" err="1">
                <a:solidFill>
                  <a:srgbClr val="394A59"/>
                </a:solidFill>
                <a:ea typeface="Times New Roman"/>
                <a:cs typeface="Calibri"/>
              </a:rPr>
              <a:t>dauzkalako</a:t>
            </a:r>
            <a:r>
              <a:rPr lang="es-ES" sz="1200" dirty="0">
                <a:solidFill>
                  <a:srgbClr val="394A59"/>
                </a:solidFill>
                <a:ea typeface="Times New Roman"/>
                <a:cs typeface="Calibri"/>
              </a:rPr>
              <a:t>.</a:t>
            </a:r>
            <a:endParaRPr lang="es-ES" sz="1200" dirty="0">
              <a:ea typeface="Calibri"/>
              <a:cs typeface="Times New Roman"/>
            </a:endParaRPr>
          </a:p>
          <a:p>
            <a:pPr algn="just">
              <a:lnSpc>
                <a:spcPct val="115000"/>
              </a:lnSpc>
              <a:spcAft>
                <a:spcPts val="0"/>
              </a:spcAft>
            </a:pPr>
            <a:r>
              <a:rPr lang="es-ES" sz="1200" dirty="0" err="1">
                <a:solidFill>
                  <a:srgbClr val="394A59"/>
                </a:solidFill>
                <a:ea typeface="Times New Roman"/>
                <a:cs typeface="Calibri"/>
              </a:rPr>
              <a:t>Orain</a:t>
            </a:r>
            <a:r>
              <a:rPr lang="es-ES" sz="1200" dirty="0">
                <a:solidFill>
                  <a:srgbClr val="394A59"/>
                </a:solidFill>
                <a:ea typeface="Times New Roman"/>
                <a:cs typeface="Calibri"/>
              </a:rPr>
              <a:t> dela </a:t>
            </a:r>
            <a:r>
              <a:rPr lang="es-ES" sz="1200" dirty="0" err="1">
                <a:solidFill>
                  <a:srgbClr val="394A59"/>
                </a:solidFill>
                <a:ea typeface="Times New Roman"/>
                <a:cs typeface="Calibri"/>
              </a:rPr>
              <a:t>urte</a:t>
            </a:r>
            <a:r>
              <a:rPr lang="es-ES" sz="1200" dirty="0">
                <a:solidFill>
                  <a:srgbClr val="394A59"/>
                </a:solidFill>
                <a:ea typeface="Times New Roman"/>
                <a:cs typeface="Calibri"/>
              </a:rPr>
              <a:t> </a:t>
            </a:r>
            <a:r>
              <a:rPr lang="es-ES" sz="1200" dirty="0" err="1">
                <a:solidFill>
                  <a:srgbClr val="394A59"/>
                </a:solidFill>
                <a:ea typeface="Times New Roman"/>
                <a:cs typeface="Calibri"/>
              </a:rPr>
              <a:t>asko</a:t>
            </a:r>
            <a:r>
              <a:rPr lang="es-ES" sz="1200" dirty="0">
                <a:solidFill>
                  <a:srgbClr val="394A59"/>
                </a:solidFill>
                <a:ea typeface="Times New Roman"/>
                <a:cs typeface="Calibri"/>
              </a:rPr>
              <a:t>, “</a:t>
            </a:r>
            <a:r>
              <a:rPr lang="es-ES" sz="1200" dirty="0" err="1">
                <a:solidFill>
                  <a:srgbClr val="394A59"/>
                </a:solidFill>
                <a:ea typeface="Times New Roman"/>
                <a:cs typeface="Calibri"/>
              </a:rPr>
              <a:t>modu</a:t>
            </a:r>
            <a:r>
              <a:rPr lang="es-ES" sz="1200" dirty="0">
                <a:solidFill>
                  <a:srgbClr val="394A59"/>
                </a:solidFill>
                <a:ea typeface="Times New Roman"/>
                <a:cs typeface="Calibri"/>
              </a:rPr>
              <a:t> </a:t>
            </a:r>
            <a:r>
              <a:rPr lang="es-ES" sz="1200" dirty="0" err="1">
                <a:solidFill>
                  <a:srgbClr val="394A59"/>
                </a:solidFill>
                <a:ea typeface="Times New Roman"/>
                <a:cs typeface="Calibri"/>
              </a:rPr>
              <a:t>pasiboan</a:t>
            </a:r>
            <a:r>
              <a:rPr lang="es-ES" sz="1200" dirty="0">
                <a:solidFill>
                  <a:srgbClr val="394A59"/>
                </a:solidFill>
                <a:ea typeface="Times New Roman"/>
                <a:cs typeface="Calibri"/>
              </a:rPr>
              <a:t>” </a:t>
            </a:r>
            <a:r>
              <a:rPr lang="es-ES" sz="1200" dirty="0" err="1">
                <a:solidFill>
                  <a:srgbClr val="394A59"/>
                </a:solidFill>
                <a:ea typeface="Times New Roman"/>
                <a:cs typeface="Calibri"/>
              </a:rPr>
              <a:t>erretzeak</a:t>
            </a:r>
            <a:r>
              <a:rPr lang="es-ES" sz="1200" dirty="0">
                <a:solidFill>
                  <a:srgbClr val="394A59"/>
                </a:solidFill>
                <a:ea typeface="Times New Roman"/>
                <a:cs typeface="Calibri"/>
              </a:rPr>
              <a:t> </a:t>
            </a:r>
            <a:r>
              <a:rPr lang="es-ES" sz="1200" dirty="0" err="1">
                <a:solidFill>
                  <a:srgbClr val="394A59"/>
                </a:solidFill>
                <a:ea typeface="Times New Roman"/>
                <a:cs typeface="Calibri"/>
              </a:rPr>
              <a:t>kalte</a:t>
            </a:r>
            <a:r>
              <a:rPr lang="es-ES" sz="1200" dirty="0">
                <a:solidFill>
                  <a:srgbClr val="394A59"/>
                </a:solidFill>
                <a:ea typeface="Times New Roman"/>
                <a:cs typeface="Calibri"/>
              </a:rPr>
              <a:t> </a:t>
            </a:r>
            <a:r>
              <a:rPr lang="es-ES" sz="1200" dirty="0" err="1">
                <a:solidFill>
                  <a:srgbClr val="394A59"/>
                </a:solidFill>
                <a:ea typeface="Times New Roman"/>
                <a:cs typeface="Calibri"/>
              </a:rPr>
              <a:t>arinak</a:t>
            </a:r>
            <a:r>
              <a:rPr lang="es-ES" sz="1200" dirty="0">
                <a:solidFill>
                  <a:srgbClr val="394A59"/>
                </a:solidFill>
                <a:ea typeface="Times New Roman"/>
                <a:cs typeface="Calibri"/>
              </a:rPr>
              <a:t> —</a:t>
            </a:r>
            <a:r>
              <a:rPr lang="es-ES" sz="1200" dirty="0" err="1">
                <a:solidFill>
                  <a:srgbClr val="394A59"/>
                </a:solidFill>
                <a:ea typeface="Times New Roman"/>
                <a:cs typeface="Calibri"/>
              </a:rPr>
              <a:t>begietan</a:t>
            </a:r>
            <a:r>
              <a:rPr lang="es-ES" sz="1200" dirty="0">
                <a:solidFill>
                  <a:srgbClr val="394A59"/>
                </a:solidFill>
                <a:ea typeface="Times New Roman"/>
                <a:cs typeface="Calibri"/>
              </a:rPr>
              <a:t> </a:t>
            </a:r>
            <a:r>
              <a:rPr lang="es-ES" sz="1200" dirty="0" err="1">
                <a:solidFill>
                  <a:srgbClr val="394A59"/>
                </a:solidFill>
                <a:ea typeface="Times New Roman"/>
                <a:cs typeface="Calibri"/>
              </a:rPr>
              <a:t>narritadura</a:t>
            </a:r>
            <a:r>
              <a:rPr lang="es-ES" sz="1200" dirty="0">
                <a:solidFill>
                  <a:srgbClr val="394A59"/>
                </a:solidFill>
                <a:ea typeface="Times New Roman"/>
                <a:cs typeface="Calibri"/>
              </a:rPr>
              <a:t>— </a:t>
            </a:r>
            <a:r>
              <a:rPr lang="es-ES" sz="1200" dirty="0" err="1">
                <a:solidFill>
                  <a:srgbClr val="394A59"/>
                </a:solidFill>
                <a:ea typeface="Times New Roman"/>
                <a:cs typeface="Calibri"/>
              </a:rPr>
              <a:t>bakarrik</a:t>
            </a:r>
            <a:r>
              <a:rPr lang="es-ES" sz="1200" dirty="0">
                <a:solidFill>
                  <a:srgbClr val="394A59"/>
                </a:solidFill>
                <a:ea typeface="Times New Roman"/>
                <a:cs typeface="Calibri"/>
              </a:rPr>
              <a:t> </a:t>
            </a:r>
            <a:r>
              <a:rPr lang="es-ES" sz="1200" dirty="0" err="1">
                <a:solidFill>
                  <a:srgbClr val="394A59"/>
                </a:solidFill>
                <a:ea typeface="Times New Roman"/>
                <a:cs typeface="Calibri"/>
              </a:rPr>
              <a:t>eragiten</a:t>
            </a:r>
            <a:r>
              <a:rPr lang="es-ES" sz="1200" dirty="0">
                <a:solidFill>
                  <a:srgbClr val="394A59"/>
                </a:solidFill>
                <a:ea typeface="Times New Roman"/>
                <a:cs typeface="Calibri"/>
              </a:rPr>
              <a:t> </a:t>
            </a:r>
            <a:r>
              <a:rPr lang="es-ES" sz="1200" dirty="0" err="1">
                <a:solidFill>
                  <a:srgbClr val="394A59"/>
                </a:solidFill>
                <a:ea typeface="Times New Roman"/>
                <a:cs typeface="Calibri"/>
              </a:rPr>
              <a:t>zituelako</a:t>
            </a:r>
            <a:r>
              <a:rPr lang="es-ES" sz="1200" dirty="0">
                <a:solidFill>
                  <a:srgbClr val="394A59"/>
                </a:solidFill>
                <a:ea typeface="Times New Roman"/>
                <a:cs typeface="Calibri"/>
              </a:rPr>
              <a:t> </a:t>
            </a:r>
            <a:r>
              <a:rPr lang="es-ES" sz="1200" dirty="0" err="1">
                <a:solidFill>
                  <a:srgbClr val="394A59"/>
                </a:solidFill>
                <a:ea typeface="Times New Roman"/>
                <a:cs typeface="Calibri"/>
              </a:rPr>
              <a:t>ustea</a:t>
            </a:r>
            <a:r>
              <a:rPr lang="es-ES" sz="1200" dirty="0">
                <a:solidFill>
                  <a:srgbClr val="394A59"/>
                </a:solidFill>
                <a:ea typeface="Times New Roman"/>
                <a:cs typeface="Calibri"/>
              </a:rPr>
              <a:t> </a:t>
            </a:r>
            <a:r>
              <a:rPr lang="es-ES" sz="1200" dirty="0" err="1">
                <a:solidFill>
                  <a:srgbClr val="394A59"/>
                </a:solidFill>
                <a:ea typeface="Times New Roman"/>
                <a:cs typeface="Calibri"/>
              </a:rPr>
              <a:t>zegoen</a:t>
            </a:r>
            <a:r>
              <a:rPr lang="es-ES" sz="1200" dirty="0">
                <a:solidFill>
                  <a:srgbClr val="394A59"/>
                </a:solidFill>
                <a:ea typeface="Times New Roman"/>
                <a:cs typeface="Calibri"/>
              </a:rPr>
              <a:t>. Hala ere, </a:t>
            </a:r>
            <a:r>
              <a:rPr lang="es-ES" sz="1200" dirty="0" err="1">
                <a:solidFill>
                  <a:srgbClr val="394A59"/>
                </a:solidFill>
                <a:ea typeface="Times New Roman"/>
                <a:cs typeface="Calibri"/>
              </a:rPr>
              <a:t>gaur</a:t>
            </a:r>
            <a:r>
              <a:rPr lang="es-ES" sz="1200" dirty="0">
                <a:solidFill>
                  <a:srgbClr val="394A59"/>
                </a:solidFill>
                <a:ea typeface="Times New Roman"/>
                <a:cs typeface="Calibri"/>
              </a:rPr>
              <a:t> </a:t>
            </a:r>
            <a:r>
              <a:rPr lang="es-ES" sz="1200" dirty="0" err="1">
                <a:solidFill>
                  <a:srgbClr val="394A59"/>
                </a:solidFill>
                <a:ea typeface="Times New Roman"/>
                <a:cs typeface="Calibri"/>
              </a:rPr>
              <a:t>egun</a:t>
            </a:r>
            <a:r>
              <a:rPr lang="es-ES" sz="1200" dirty="0">
                <a:solidFill>
                  <a:srgbClr val="394A59"/>
                </a:solidFill>
                <a:ea typeface="Times New Roman"/>
                <a:cs typeface="Calibri"/>
              </a:rPr>
              <a:t> </a:t>
            </a:r>
            <a:r>
              <a:rPr lang="es-ES" sz="1200" dirty="0" err="1">
                <a:solidFill>
                  <a:srgbClr val="394A59"/>
                </a:solidFill>
                <a:ea typeface="Times New Roman"/>
                <a:cs typeface="Calibri"/>
              </a:rPr>
              <a:t>badakigu</a:t>
            </a:r>
            <a:r>
              <a:rPr lang="es-ES" sz="1200" dirty="0">
                <a:solidFill>
                  <a:srgbClr val="394A59"/>
                </a:solidFill>
                <a:ea typeface="Times New Roman"/>
                <a:cs typeface="Calibri"/>
              </a:rPr>
              <a:t> </a:t>
            </a:r>
            <a:r>
              <a:rPr lang="es-ES" sz="1200" dirty="0" err="1">
                <a:solidFill>
                  <a:srgbClr val="394A59"/>
                </a:solidFill>
                <a:ea typeface="Times New Roman"/>
                <a:cs typeface="Calibri"/>
              </a:rPr>
              <a:t>erretzaile</a:t>
            </a:r>
            <a:r>
              <a:rPr lang="es-ES" sz="1200" dirty="0">
                <a:solidFill>
                  <a:srgbClr val="394A59"/>
                </a:solidFill>
                <a:ea typeface="Times New Roman"/>
                <a:cs typeface="Calibri"/>
              </a:rPr>
              <a:t> </a:t>
            </a:r>
            <a:r>
              <a:rPr lang="es-ES" sz="1200" dirty="0" err="1">
                <a:solidFill>
                  <a:srgbClr val="394A59"/>
                </a:solidFill>
                <a:ea typeface="Times New Roman"/>
                <a:cs typeface="Calibri"/>
              </a:rPr>
              <a:t>pasiboak</a:t>
            </a:r>
            <a:r>
              <a:rPr lang="es-ES" sz="1200" dirty="0">
                <a:solidFill>
                  <a:srgbClr val="394A59"/>
                </a:solidFill>
                <a:ea typeface="Times New Roman"/>
                <a:cs typeface="Calibri"/>
              </a:rPr>
              <a:t> </a:t>
            </a:r>
            <a:r>
              <a:rPr lang="es-ES" sz="1200" dirty="0" err="1">
                <a:solidFill>
                  <a:srgbClr val="394A59"/>
                </a:solidFill>
                <a:ea typeface="Times New Roman"/>
                <a:cs typeface="Calibri"/>
              </a:rPr>
              <a:t>gehiagotan</a:t>
            </a:r>
            <a:r>
              <a:rPr lang="es-ES" sz="1200" dirty="0">
                <a:solidFill>
                  <a:srgbClr val="394A59"/>
                </a:solidFill>
                <a:ea typeface="Times New Roman"/>
                <a:cs typeface="Calibri"/>
              </a:rPr>
              <a:t> </a:t>
            </a:r>
            <a:r>
              <a:rPr lang="es-ES" sz="1200" dirty="0" err="1">
                <a:solidFill>
                  <a:srgbClr val="394A59"/>
                </a:solidFill>
                <a:ea typeface="Times New Roman"/>
                <a:cs typeface="Calibri"/>
              </a:rPr>
              <a:t>jasaten</a:t>
            </a:r>
            <a:r>
              <a:rPr lang="es-ES" sz="1200" dirty="0">
                <a:solidFill>
                  <a:srgbClr val="394A59"/>
                </a:solidFill>
                <a:ea typeface="Times New Roman"/>
                <a:cs typeface="Calibri"/>
              </a:rPr>
              <a:t> </a:t>
            </a:r>
            <a:r>
              <a:rPr lang="es-ES" sz="1200" dirty="0" err="1">
                <a:solidFill>
                  <a:srgbClr val="394A59"/>
                </a:solidFill>
                <a:ea typeface="Times New Roman"/>
                <a:cs typeface="Calibri"/>
              </a:rPr>
              <a:t>dituela</a:t>
            </a:r>
            <a:r>
              <a:rPr lang="es-ES" sz="1200" dirty="0">
                <a:solidFill>
                  <a:srgbClr val="394A59"/>
                </a:solidFill>
                <a:ea typeface="Times New Roman"/>
                <a:cs typeface="Calibri"/>
              </a:rPr>
              <a:t> </a:t>
            </a:r>
            <a:r>
              <a:rPr lang="es-ES" sz="1200" dirty="0" err="1">
                <a:solidFill>
                  <a:srgbClr val="394A59"/>
                </a:solidFill>
                <a:ea typeface="Times New Roman"/>
                <a:cs typeface="Calibri"/>
              </a:rPr>
              <a:t>alterazioak</a:t>
            </a:r>
            <a:r>
              <a:rPr lang="es-ES" sz="1200" dirty="0">
                <a:solidFill>
                  <a:srgbClr val="394A59"/>
                </a:solidFill>
                <a:ea typeface="Times New Roman"/>
                <a:cs typeface="Calibri"/>
              </a:rPr>
              <a:t> </a:t>
            </a:r>
            <a:r>
              <a:rPr lang="es-ES" sz="1200" dirty="0" err="1">
                <a:solidFill>
                  <a:srgbClr val="394A59"/>
                </a:solidFill>
                <a:ea typeface="Times New Roman"/>
                <a:cs typeface="Calibri"/>
              </a:rPr>
              <a:t>erretzaile</a:t>
            </a:r>
            <a:r>
              <a:rPr lang="es-ES" sz="1200" dirty="0">
                <a:solidFill>
                  <a:srgbClr val="394A59"/>
                </a:solidFill>
                <a:ea typeface="Times New Roman"/>
                <a:cs typeface="Calibri"/>
              </a:rPr>
              <a:t> </a:t>
            </a:r>
            <a:r>
              <a:rPr lang="es-ES" sz="1200" dirty="0" err="1">
                <a:solidFill>
                  <a:srgbClr val="394A59"/>
                </a:solidFill>
                <a:ea typeface="Times New Roman"/>
                <a:cs typeface="Calibri"/>
              </a:rPr>
              <a:t>arruntak</a:t>
            </a:r>
            <a:r>
              <a:rPr lang="es-ES" sz="1200" dirty="0">
                <a:solidFill>
                  <a:srgbClr val="394A59"/>
                </a:solidFill>
                <a:ea typeface="Times New Roman"/>
                <a:cs typeface="Calibri"/>
              </a:rPr>
              <a:t> </a:t>
            </a:r>
            <a:r>
              <a:rPr lang="es-ES" sz="1200" dirty="0" err="1">
                <a:solidFill>
                  <a:srgbClr val="394A59"/>
                </a:solidFill>
                <a:ea typeface="Times New Roman"/>
                <a:cs typeface="Calibri"/>
              </a:rPr>
              <a:t>baino</a:t>
            </a:r>
            <a:r>
              <a:rPr lang="es-ES" sz="1200" dirty="0">
                <a:solidFill>
                  <a:srgbClr val="394A59"/>
                </a:solidFill>
                <a:ea typeface="Times New Roman"/>
                <a:cs typeface="Calibri"/>
              </a:rPr>
              <a:t>; eta </a:t>
            </a:r>
            <a:r>
              <a:rPr lang="es-ES" sz="1200" dirty="0" err="1">
                <a:solidFill>
                  <a:srgbClr val="394A59"/>
                </a:solidFill>
                <a:ea typeface="Times New Roman"/>
                <a:cs typeface="Calibri"/>
              </a:rPr>
              <a:t>izaten</a:t>
            </a:r>
            <a:r>
              <a:rPr lang="es-ES" sz="1200" dirty="0">
                <a:solidFill>
                  <a:srgbClr val="394A59"/>
                </a:solidFill>
                <a:ea typeface="Times New Roman"/>
                <a:cs typeface="Calibri"/>
              </a:rPr>
              <a:t> </a:t>
            </a:r>
            <a:r>
              <a:rPr lang="es-ES" sz="1200" dirty="0" err="1">
                <a:solidFill>
                  <a:srgbClr val="394A59"/>
                </a:solidFill>
                <a:ea typeface="Times New Roman"/>
                <a:cs typeface="Calibri"/>
              </a:rPr>
              <a:t>dira</a:t>
            </a:r>
            <a:r>
              <a:rPr lang="es-ES" sz="1200" dirty="0">
                <a:solidFill>
                  <a:srgbClr val="394A59"/>
                </a:solidFill>
                <a:ea typeface="Times New Roman"/>
                <a:cs typeface="Calibri"/>
              </a:rPr>
              <a:t> </a:t>
            </a:r>
            <a:r>
              <a:rPr lang="es-ES" sz="1200" dirty="0" err="1">
                <a:solidFill>
                  <a:srgbClr val="394A59"/>
                </a:solidFill>
                <a:ea typeface="Times New Roman"/>
                <a:cs typeface="Calibri"/>
              </a:rPr>
              <a:t>arnasbidekoak</a:t>
            </a:r>
            <a:r>
              <a:rPr lang="es-ES" sz="1200" dirty="0">
                <a:solidFill>
                  <a:srgbClr val="394A59"/>
                </a:solidFill>
                <a:ea typeface="Times New Roman"/>
                <a:cs typeface="Calibri"/>
              </a:rPr>
              <a:t>, </a:t>
            </a:r>
            <a:r>
              <a:rPr lang="es-ES" sz="1200" dirty="0" err="1">
                <a:solidFill>
                  <a:srgbClr val="394A59"/>
                </a:solidFill>
                <a:ea typeface="Times New Roman"/>
                <a:cs typeface="Calibri"/>
              </a:rPr>
              <a:t>bihotzekoak</a:t>
            </a:r>
            <a:r>
              <a:rPr lang="es-ES" sz="1200" dirty="0">
                <a:solidFill>
                  <a:srgbClr val="394A59"/>
                </a:solidFill>
                <a:ea typeface="Times New Roman"/>
                <a:cs typeface="Calibri"/>
              </a:rPr>
              <a:t>, </a:t>
            </a:r>
            <a:r>
              <a:rPr lang="es-ES" sz="1200" dirty="0" err="1">
                <a:solidFill>
                  <a:srgbClr val="394A59"/>
                </a:solidFill>
                <a:ea typeface="Times New Roman"/>
                <a:cs typeface="Calibri"/>
              </a:rPr>
              <a:t>otorrinolaringologiakoak</a:t>
            </a:r>
            <a:r>
              <a:rPr lang="es-ES" sz="1200" dirty="0">
                <a:solidFill>
                  <a:srgbClr val="394A59"/>
                </a:solidFill>
                <a:ea typeface="Times New Roman"/>
                <a:cs typeface="Calibri"/>
              </a:rPr>
              <a:t>, </a:t>
            </a:r>
            <a:r>
              <a:rPr lang="es-ES" sz="1200" dirty="0" err="1">
                <a:solidFill>
                  <a:srgbClr val="394A59"/>
                </a:solidFill>
                <a:ea typeface="Times New Roman"/>
                <a:cs typeface="Calibri"/>
              </a:rPr>
              <a:t>bai</a:t>
            </a:r>
            <a:r>
              <a:rPr lang="es-ES" sz="1200" dirty="0">
                <a:solidFill>
                  <a:srgbClr val="394A59"/>
                </a:solidFill>
                <a:ea typeface="Times New Roman"/>
                <a:cs typeface="Calibri"/>
              </a:rPr>
              <a:t> eta </a:t>
            </a:r>
            <a:r>
              <a:rPr lang="es-ES" sz="1200" dirty="0" err="1">
                <a:solidFill>
                  <a:srgbClr val="394A59"/>
                </a:solidFill>
                <a:ea typeface="Times New Roman"/>
                <a:cs typeface="Calibri"/>
              </a:rPr>
              <a:t>biriketako</a:t>
            </a:r>
            <a:r>
              <a:rPr lang="es-ES" sz="1200" dirty="0">
                <a:solidFill>
                  <a:srgbClr val="394A59"/>
                </a:solidFill>
                <a:ea typeface="Times New Roman"/>
                <a:cs typeface="Calibri"/>
              </a:rPr>
              <a:t> </a:t>
            </a:r>
            <a:r>
              <a:rPr lang="es-ES" sz="1200" dirty="0" err="1">
                <a:solidFill>
                  <a:srgbClr val="394A59"/>
                </a:solidFill>
                <a:ea typeface="Times New Roman"/>
                <a:cs typeface="Calibri"/>
              </a:rPr>
              <a:t>minbizia</a:t>
            </a:r>
            <a:r>
              <a:rPr lang="es-ES" sz="1200" dirty="0">
                <a:solidFill>
                  <a:srgbClr val="394A59"/>
                </a:solidFill>
                <a:ea typeface="Times New Roman"/>
                <a:cs typeface="Calibri"/>
              </a:rPr>
              <a:t> ere.</a:t>
            </a:r>
            <a:endParaRPr lang="es-ES" sz="1200" dirty="0">
              <a:ea typeface="Calibri"/>
              <a:cs typeface="Times New Roman"/>
            </a:endParaRPr>
          </a:p>
          <a:p>
            <a:pPr algn="just">
              <a:lnSpc>
                <a:spcPct val="115000"/>
              </a:lnSpc>
              <a:spcAft>
                <a:spcPts val="0"/>
              </a:spcAft>
            </a:pPr>
            <a:r>
              <a:rPr lang="es-ES" sz="1200" dirty="0" err="1">
                <a:solidFill>
                  <a:srgbClr val="394A59"/>
                </a:solidFill>
                <a:ea typeface="Times New Roman"/>
                <a:cs typeface="Calibri"/>
              </a:rPr>
              <a:t>Haurrak</a:t>
            </a:r>
            <a:r>
              <a:rPr lang="es-ES" sz="1200" dirty="0">
                <a:solidFill>
                  <a:srgbClr val="394A59"/>
                </a:solidFill>
                <a:ea typeface="Times New Roman"/>
                <a:cs typeface="Calibri"/>
              </a:rPr>
              <a:t> </a:t>
            </a:r>
            <a:r>
              <a:rPr lang="es-ES" sz="1200" dirty="0" err="1">
                <a:solidFill>
                  <a:srgbClr val="394A59"/>
                </a:solidFill>
                <a:ea typeface="Times New Roman"/>
                <a:cs typeface="Calibri"/>
              </a:rPr>
              <a:t>dira</a:t>
            </a:r>
            <a:r>
              <a:rPr lang="es-ES" sz="1200" dirty="0">
                <a:solidFill>
                  <a:srgbClr val="394A59"/>
                </a:solidFill>
                <a:ea typeface="Times New Roman"/>
                <a:cs typeface="Calibri"/>
              </a:rPr>
              <a:t> </a:t>
            </a:r>
            <a:r>
              <a:rPr lang="es-ES" sz="1200" dirty="0" err="1">
                <a:solidFill>
                  <a:srgbClr val="394A59"/>
                </a:solidFill>
                <a:ea typeface="Times New Roman"/>
                <a:cs typeface="Calibri"/>
              </a:rPr>
              <a:t>bereziki</a:t>
            </a:r>
            <a:r>
              <a:rPr lang="es-ES" sz="1200" dirty="0">
                <a:solidFill>
                  <a:srgbClr val="394A59"/>
                </a:solidFill>
                <a:ea typeface="Times New Roman"/>
                <a:cs typeface="Calibri"/>
              </a:rPr>
              <a:t> </a:t>
            </a:r>
            <a:r>
              <a:rPr lang="es-ES" sz="1200" dirty="0" err="1">
                <a:solidFill>
                  <a:srgbClr val="394A59"/>
                </a:solidFill>
                <a:ea typeface="Times New Roman"/>
                <a:cs typeface="Calibri"/>
              </a:rPr>
              <a:t>tabakoaren</a:t>
            </a:r>
            <a:r>
              <a:rPr lang="es-ES" sz="1200" dirty="0">
                <a:solidFill>
                  <a:srgbClr val="394A59"/>
                </a:solidFill>
                <a:ea typeface="Times New Roman"/>
                <a:cs typeface="Calibri"/>
              </a:rPr>
              <a:t> </a:t>
            </a:r>
            <a:r>
              <a:rPr lang="es-ES" sz="1200" dirty="0" err="1">
                <a:solidFill>
                  <a:srgbClr val="394A59"/>
                </a:solidFill>
                <a:ea typeface="Times New Roman"/>
                <a:cs typeface="Calibri"/>
              </a:rPr>
              <a:t>ondorioak</a:t>
            </a:r>
            <a:r>
              <a:rPr lang="es-ES" sz="1200" dirty="0">
                <a:solidFill>
                  <a:srgbClr val="394A59"/>
                </a:solidFill>
                <a:ea typeface="Times New Roman"/>
                <a:cs typeface="Calibri"/>
              </a:rPr>
              <a:t> </a:t>
            </a:r>
            <a:r>
              <a:rPr lang="es-ES" sz="1200" dirty="0" err="1">
                <a:solidFill>
                  <a:srgbClr val="394A59"/>
                </a:solidFill>
                <a:ea typeface="Times New Roman"/>
                <a:cs typeface="Calibri"/>
              </a:rPr>
              <a:t>jasaten</a:t>
            </a:r>
            <a:r>
              <a:rPr lang="es-ES" sz="1200" dirty="0">
                <a:solidFill>
                  <a:srgbClr val="394A59"/>
                </a:solidFill>
                <a:ea typeface="Times New Roman"/>
                <a:cs typeface="Calibri"/>
              </a:rPr>
              <a:t> </a:t>
            </a:r>
            <a:r>
              <a:rPr lang="es-ES" sz="1200" dirty="0" err="1">
                <a:solidFill>
                  <a:srgbClr val="394A59"/>
                </a:solidFill>
                <a:ea typeface="Times New Roman"/>
                <a:cs typeface="Calibri"/>
              </a:rPr>
              <a:t>dituztenak</a:t>
            </a:r>
            <a:r>
              <a:rPr lang="es-ES" sz="1200" dirty="0">
                <a:solidFill>
                  <a:srgbClr val="394A59"/>
                </a:solidFill>
                <a:ea typeface="Times New Roman"/>
                <a:cs typeface="Calibri"/>
              </a:rPr>
              <a:t>. </a:t>
            </a:r>
            <a:r>
              <a:rPr lang="es-ES" sz="1200" dirty="0" err="1">
                <a:solidFill>
                  <a:srgbClr val="394A59"/>
                </a:solidFill>
                <a:ea typeface="Times New Roman"/>
                <a:cs typeface="Calibri"/>
              </a:rPr>
              <a:t>OMEren</a:t>
            </a:r>
            <a:r>
              <a:rPr lang="es-ES" sz="1200" dirty="0">
                <a:solidFill>
                  <a:srgbClr val="394A59"/>
                </a:solidFill>
                <a:ea typeface="Times New Roman"/>
                <a:cs typeface="Calibri"/>
              </a:rPr>
              <a:t> </a:t>
            </a:r>
            <a:r>
              <a:rPr lang="es-ES" sz="1200" dirty="0" err="1">
                <a:solidFill>
                  <a:srgbClr val="394A59"/>
                </a:solidFill>
                <a:ea typeface="Times New Roman"/>
                <a:cs typeface="Calibri"/>
              </a:rPr>
              <a:t>arabera</a:t>
            </a:r>
            <a:r>
              <a:rPr lang="es-ES" sz="1200" dirty="0">
                <a:solidFill>
                  <a:srgbClr val="394A59"/>
                </a:solidFill>
                <a:ea typeface="Times New Roman"/>
                <a:cs typeface="Calibri"/>
              </a:rPr>
              <a:t>, </a:t>
            </a:r>
            <a:r>
              <a:rPr lang="es-ES" sz="1200" dirty="0" err="1">
                <a:solidFill>
                  <a:srgbClr val="394A59"/>
                </a:solidFill>
                <a:ea typeface="Times New Roman"/>
                <a:cs typeface="Calibri"/>
              </a:rPr>
              <a:t>gaur</a:t>
            </a:r>
            <a:r>
              <a:rPr lang="es-ES" sz="1200" dirty="0">
                <a:solidFill>
                  <a:srgbClr val="394A59"/>
                </a:solidFill>
                <a:ea typeface="Times New Roman"/>
                <a:cs typeface="Calibri"/>
              </a:rPr>
              <a:t> </a:t>
            </a:r>
            <a:r>
              <a:rPr lang="es-ES" sz="1200" dirty="0" err="1">
                <a:solidFill>
                  <a:srgbClr val="394A59"/>
                </a:solidFill>
                <a:ea typeface="Times New Roman"/>
                <a:cs typeface="Calibri"/>
              </a:rPr>
              <a:t>egun</a:t>
            </a:r>
            <a:r>
              <a:rPr lang="es-ES" sz="1200" dirty="0">
                <a:solidFill>
                  <a:srgbClr val="394A59"/>
                </a:solidFill>
                <a:ea typeface="Times New Roman"/>
                <a:cs typeface="Calibri"/>
              </a:rPr>
              <a:t> </a:t>
            </a:r>
            <a:r>
              <a:rPr lang="es-ES" sz="1200" dirty="0" err="1">
                <a:solidFill>
                  <a:srgbClr val="394A59"/>
                </a:solidFill>
                <a:ea typeface="Times New Roman"/>
                <a:cs typeface="Calibri"/>
              </a:rPr>
              <a:t>bizi</a:t>
            </a:r>
            <a:r>
              <a:rPr lang="es-ES" sz="1200" dirty="0">
                <a:solidFill>
                  <a:srgbClr val="394A59"/>
                </a:solidFill>
                <a:ea typeface="Times New Roman"/>
                <a:cs typeface="Calibri"/>
              </a:rPr>
              <a:t> </a:t>
            </a:r>
            <a:r>
              <a:rPr lang="es-ES" sz="1200" dirty="0" err="1">
                <a:solidFill>
                  <a:srgbClr val="394A59"/>
                </a:solidFill>
                <a:ea typeface="Times New Roman"/>
                <a:cs typeface="Calibri"/>
              </a:rPr>
              <a:t>diren</a:t>
            </a:r>
            <a:r>
              <a:rPr lang="es-ES" sz="1200" dirty="0">
                <a:solidFill>
                  <a:srgbClr val="394A59"/>
                </a:solidFill>
                <a:ea typeface="Times New Roman"/>
                <a:cs typeface="Calibri"/>
              </a:rPr>
              <a:t> </a:t>
            </a:r>
            <a:r>
              <a:rPr lang="es-ES" sz="1200" dirty="0" err="1">
                <a:solidFill>
                  <a:srgbClr val="394A59"/>
                </a:solidFill>
                <a:ea typeface="Times New Roman"/>
                <a:cs typeface="Calibri"/>
              </a:rPr>
              <a:t>haurretatik</a:t>
            </a:r>
            <a:r>
              <a:rPr lang="es-ES" sz="1200" dirty="0">
                <a:solidFill>
                  <a:srgbClr val="394A59"/>
                </a:solidFill>
                <a:ea typeface="Times New Roman"/>
                <a:cs typeface="Calibri"/>
              </a:rPr>
              <a:t> 250 </a:t>
            </a:r>
            <a:r>
              <a:rPr lang="es-ES" sz="1200" dirty="0" err="1">
                <a:solidFill>
                  <a:srgbClr val="394A59"/>
                </a:solidFill>
                <a:ea typeface="Times New Roman"/>
                <a:cs typeface="Calibri"/>
              </a:rPr>
              <a:t>milioi</a:t>
            </a:r>
            <a:r>
              <a:rPr lang="es-ES" sz="1200" dirty="0">
                <a:solidFill>
                  <a:srgbClr val="394A59"/>
                </a:solidFill>
                <a:ea typeface="Times New Roman"/>
                <a:cs typeface="Calibri"/>
              </a:rPr>
              <a:t> </a:t>
            </a:r>
            <a:r>
              <a:rPr lang="es-ES" sz="1200" dirty="0" err="1">
                <a:solidFill>
                  <a:srgbClr val="394A59"/>
                </a:solidFill>
                <a:ea typeface="Times New Roman"/>
                <a:cs typeface="Calibri"/>
              </a:rPr>
              <a:t>hilko</a:t>
            </a:r>
            <a:r>
              <a:rPr lang="es-ES" sz="1200" dirty="0">
                <a:solidFill>
                  <a:srgbClr val="394A59"/>
                </a:solidFill>
                <a:ea typeface="Times New Roman"/>
                <a:cs typeface="Calibri"/>
              </a:rPr>
              <a:t> </a:t>
            </a:r>
            <a:r>
              <a:rPr lang="es-ES" sz="1200" dirty="0" err="1">
                <a:solidFill>
                  <a:srgbClr val="394A59"/>
                </a:solidFill>
                <a:ea typeface="Times New Roman"/>
                <a:cs typeface="Calibri"/>
              </a:rPr>
              <a:t>dira</a:t>
            </a:r>
            <a:r>
              <a:rPr lang="es-ES" sz="1200" dirty="0">
                <a:solidFill>
                  <a:srgbClr val="394A59"/>
                </a:solidFill>
                <a:ea typeface="Times New Roman"/>
                <a:cs typeface="Calibri"/>
              </a:rPr>
              <a:t> </a:t>
            </a:r>
            <a:r>
              <a:rPr lang="es-ES" sz="1200" dirty="0" err="1">
                <a:solidFill>
                  <a:srgbClr val="394A59"/>
                </a:solidFill>
                <a:ea typeface="Times New Roman"/>
                <a:cs typeface="Calibri"/>
              </a:rPr>
              <a:t>tabakoaren</a:t>
            </a:r>
            <a:r>
              <a:rPr lang="es-ES" sz="1200" dirty="0">
                <a:solidFill>
                  <a:srgbClr val="394A59"/>
                </a:solidFill>
                <a:ea typeface="Times New Roman"/>
                <a:cs typeface="Calibri"/>
              </a:rPr>
              <a:t> </a:t>
            </a:r>
            <a:r>
              <a:rPr lang="es-ES" sz="1200" dirty="0" err="1">
                <a:solidFill>
                  <a:srgbClr val="394A59"/>
                </a:solidFill>
                <a:ea typeface="Times New Roman"/>
                <a:cs typeface="Calibri"/>
              </a:rPr>
              <a:t>ondorioz</a:t>
            </a:r>
            <a:r>
              <a:rPr lang="es-ES" sz="1200" dirty="0">
                <a:solidFill>
                  <a:srgbClr val="394A59"/>
                </a:solidFill>
                <a:ea typeface="Times New Roman"/>
                <a:cs typeface="Calibri"/>
              </a:rPr>
              <a:t>. </a:t>
            </a:r>
            <a:endParaRPr lang="es-ES" sz="1200" dirty="0">
              <a:ea typeface="Calibri"/>
              <a:cs typeface="Times New Roman"/>
            </a:endParaRPr>
          </a:p>
          <a:p>
            <a:pPr>
              <a:lnSpc>
                <a:spcPct val="115000"/>
              </a:lnSpc>
              <a:spcAft>
                <a:spcPts val="0"/>
              </a:spcAft>
            </a:pPr>
            <a:r>
              <a:rPr lang="es-ES" sz="1200" kern="1800" dirty="0" err="1">
                <a:solidFill>
                  <a:srgbClr val="A1C634"/>
                </a:solidFill>
                <a:ea typeface="Times New Roman"/>
                <a:cs typeface="Calibri"/>
              </a:rPr>
              <a:t>Zein</a:t>
            </a:r>
            <a:r>
              <a:rPr lang="es-ES" sz="1200" kern="1800" dirty="0">
                <a:solidFill>
                  <a:srgbClr val="A1C634"/>
                </a:solidFill>
                <a:ea typeface="Times New Roman"/>
                <a:cs typeface="Calibri"/>
              </a:rPr>
              <a:t> </a:t>
            </a:r>
            <a:r>
              <a:rPr lang="es-ES" sz="1200" kern="1800" dirty="0" err="1">
                <a:solidFill>
                  <a:srgbClr val="A1C634"/>
                </a:solidFill>
                <a:ea typeface="Times New Roman"/>
                <a:cs typeface="Calibri"/>
              </a:rPr>
              <a:t>dira</a:t>
            </a:r>
            <a:r>
              <a:rPr lang="es-ES" sz="1200" kern="1800" dirty="0">
                <a:solidFill>
                  <a:srgbClr val="A1C634"/>
                </a:solidFill>
                <a:ea typeface="Times New Roman"/>
                <a:cs typeface="Calibri"/>
              </a:rPr>
              <a:t> </a:t>
            </a:r>
            <a:r>
              <a:rPr lang="es-ES" sz="1200" kern="1800" dirty="0" err="1">
                <a:solidFill>
                  <a:srgbClr val="A1C634"/>
                </a:solidFill>
                <a:ea typeface="Times New Roman"/>
                <a:cs typeface="Calibri"/>
              </a:rPr>
              <a:t>erretzaile</a:t>
            </a:r>
            <a:r>
              <a:rPr lang="es-ES" sz="1200" kern="1800" dirty="0">
                <a:solidFill>
                  <a:srgbClr val="A1C634"/>
                </a:solidFill>
                <a:ea typeface="Times New Roman"/>
                <a:cs typeface="Calibri"/>
              </a:rPr>
              <a:t> </a:t>
            </a:r>
            <a:r>
              <a:rPr lang="es-ES" sz="1200" kern="1800" dirty="0" err="1">
                <a:solidFill>
                  <a:srgbClr val="A1C634"/>
                </a:solidFill>
                <a:ea typeface="Times New Roman"/>
                <a:cs typeface="Calibri"/>
              </a:rPr>
              <a:t>pasiboaren</a:t>
            </a:r>
            <a:r>
              <a:rPr lang="es-ES" sz="1200" kern="1800" dirty="0">
                <a:solidFill>
                  <a:srgbClr val="A1C634"/>
                </a:solidFill>
                <a:ea typeface="Times New Roman"/>
                <a:cs typeface="Calibri"/>
              </a:rPr>
              <a:t> </a:t>
            </a:r>
            <a:r>
              <a:rPr lang="es-ES" sz="1200" kern="1800" dirty="0" err="1">
                <a:solidFill>
                  <a:srgbClr val="A1C634"/>
                </a:solidFill>
                <a:ea typeface="Times New Roman"/>
                <a:cs typeface="Calibri"/>
              </a:rPr>
              <a:t>arriskuak</a:t>
            </a:r>
            <a:r>
              <a:rPr lang="es-ES" sz="1200" kern="1800" dirty="0">
                <a:solidFill>
                  <a:srgbClr val="A1C634"/>
                </a:solidFill>
                <a:ea typeface="Times New Roman"/>
                <a:cs typeface="Calibri"/>
              </a:rPr>
              <a:t>?</a:t>
            </a:r>
            <a:endParaRPr lang="es-ES" sz="1200" dirty="0">
              <a:ea typeface="Calibri"/>
              <a:cs typeface="Times New Roman"/>
            </a:endParaRPr>
          </a:p>
          <a:p>
            <a:pPr>
              <a:lnSpc>
                <a:spcPct val="115000"/>
              </a:lnSpc>
              <a:spcAft>
                <a:spcPts val="0"/>
              </a:spcAft>
            </a:pPr>
            <a:r>
              <a:rPr lang="es-ES" sz="1200" dirty="0" err="1">
                <a:solidFill>
                  <a:srgbClr val="394A59"/>
                </a:solidFill>
                <a:ea typeface="Times New Roman"/>
                <a:cs typeface="Calibri"/>
              </a:rPr>
              <a:t>Tabakismo</a:t>
            </a:r>
            <a:r>
              <a:rPr lang="es-ES" sz="1200" dirty="0">
                <a:solidFill>
                  <a:srgbClr val="394A59"/>
                </a:solidFill>
                <a:ea typeface="Times New Roman"/>
                <a:cs typeface="Calibri"/>
              </a:rPr>
              <a:t> </a:t>
            </a:r>
            <a:r>
              <a:rPr lang="es-ES" sz="1200" dirty="0" err="1">
                <a:solidFill>
                  <a:srgbClr val="394A59"/>
                </a:solidFill>
                <a:ea typeface="Times New Roman"/>
                <a:cs typeface="Calibri"/>
              </a:rPr>
              <a:t>pasiboak</a:t>
            </a:r>
            <a:r>
              <a:rPr lang="es-ES" sz="1200" dirty="0">
                <a:solidFill>
                  <a:srgbClr val="394A59"/>
                </a:solidFill>
                <a:ea typeface="Times New Roman"/>
                <a:cs typeface="Calibri"/>
              </a:rPr>
              <a:t> </a:t>
            </a:r>
            <a:r>
              <a:rPr lang="es-ES" sz="1200" dirty="0" err="1">
                <a:solidFill>
                  <a:srgbClr val="394A59"/>
                </a:solidFill>
                <a:ea typeface="Times New Roman"/>
                <a:cs typeface="Calibri"/>
              </a:rPr>
              <a:t>urtero</a:t>
            </a:r>
            <a:r>
              <a:rPr lang="es-ES" sz="1200" dirty="0">
                <a:solidFill>
                  <a:srgbClr val="394A59"/>
                </a:solidFill>
                <a:ea typeface="Times New Roman"/>
                <a:cs typeface="Calibri"/>
              </a:rPr>
              <a:t> </a:t>
            </a:r>
            <a:r>
              <a:rPr lang="es-ES" sz="1200" dirty="0" err="1">
                <a:solidFill>
                  <a:srgbClr val="394A59"/>
                </a:solidFill>
                <a:ea typeface="Times New Roman"/>
                <a:cs typeface="Calibri"/>
              </a:rPr>
              <a:t>hiltzen</a:t>
            </a:r>
            <a:r>
              <a:rPr lang="es-ES" sz="1200" dirty="0">
                <a:solidFill>
                  <a:srgbClr val="394A59"/>
                </a:solidFill>
                <a:ea typeface="Times New Roman"/>
                <a:cs typeface="Calibri"/>
              </a:rPr>
              <a:t> </a:t>
            </a:r>
            <a:r>
              <a:rPr lang="es-ES" sz="1200" dirty="0" err="1">
                <a:solidFill>
                  <a:srgbClr val="394A59"/>
                </a:solidFill>
                <a:ea typeface="Times New Roman"/>
                <a:cs typeface="Calibri"/>
              </a:rPr>
              <a:t>ditu</a:t>
            </a:r>
            <a:r>
              <a:rPr lang="es-ES" sz="1200" dirty="0">
                <a:solidFill>
                  <a:srgbClr val="394A59"/>
                </a:solidFill>
                <a:ea typeface="Times New Roman"/>
                <a:cs typeface="Calibri"/>
              </a:rPr>
              <a:t> </a:t>
            </a:r>
            <a:r>
              <a:rPr lang="es-ES" sz="1200" dirty="0" err="1">
                <a:solidFill>
                  <a:srgbClr val="394A59"/>
                </a:solidFill>
                <a:ea typeface="Times New Roman"/>
                <a:cs typeface="Calibri"/>
              </a:rPr>
              <a:t>erretzaile</a:t>
            </a:r>
            <a:r>
              <a:rPr lang="es-ES" sz="1200" dirty="0">
                <a:solidFill>
                  <a:srgbClr val="394A59"/>
                </a:solidFill>
                <a:ea typeface="Times New Roman"/>
                <a:cs typeface="Calibri"/>
              </a:rPr>
              <a:t> </a:t>
            </a:r>
            <a:r>
              <a:rPr lang="es-ES" sz="1200" dirty="0" err="1">
                <a:solidFill>
                  <a:srgbClr val="394A59"/>
                </a:solidFill>
                <a:ea typeface="Times New Roman"/>
                <a:cs typeface="Calibri"/>
              </a:rPr>
              <a:t>ez</a:t>
            </a:r>
            <a:r>
              <a:rPr lang="es-ES" sz="1200" dirty="0">
                <a:solidFill>
                  <a:srgbClr val="394A59"/>
                </a:solidFill>
                <a:ea typeface="Times New Roman"/>
                <a:cs typeface="Calibri"/>
              </a:rPr>
              <a:t> </a:t>
            </a:r>
            <a:r>
              <a:rPr lang="es-ES" sz="1200" dirty="0" err="1">
                <a:solidFill>
                  <a:srgbClr val="394A59"/>
                </a:solidFill>
                <a:ea typeface="Times New Roman"/>
                <a:cs typeface="Calibri"/>
              </a:rPr>
              <a:t>diren</a:t>
            </a:r>
            <a:r>
              <a:rPr lang="es-ES" sz="1200" dirty="0">
                <a:solidFill>
                  <a:srgbClr val="394A59"/>
                </a:solidFill>
                <a:ea typeface="Times New Roman"/>
                <a:cs typeface="Calibri"/>
              </a:rPr>
              <a:t> </a:t>
            </a:r>
            <a:r>
              <a:rPr lang="es-ES" sz="1200" dirty="0" err="1">
                <a:solidFill>
                  <a:srgbClr val="394A59"/>
                </a:solidFill>
                <a:ea typeface="Times New Roman"/>
                <a:cs typeface="Calibri"/>
              </a:rPr>
              <a:t>milaka</a:t>
            </a:r>
            <a:r>
              <a:rPr lang="es-ES" sz="1200" dirty="0">
                <a:solidFill>
                  <a:srgbClr val="394A59"/>
                </a:solidFill>
                <a:ea typeface="Times New Roman"/>
                <a:cs typeface="Calibri"/>
              </a:rPr>
              <a:t> </a:t>
            </a:r>
            <a:r>
              <a:rPr lang="es-ES" sz="1200" dirty="0" err="1">
                <a:solidFill>
                  <a:srgbClr val="394A59"/>
                </a:solidFill>
                <a:ea typeface="Times New Roman"/>
                <a:cs typeface="Calibri"/>
              </a:rPr>
              <a:t>pertsona</a:t>
            </a:r>
            <a:r>
              <a:rPr lang="es-ES" sz="1200" dirty="0">
                <a:solidFill>
                  <a:srgbClr val="394A59"/>
                </a:solidFill>
                <a:ea typeface="Times New Roman"/>
                <a:cs typeface="Calibri"/>
              </a:rPr>
              <a:t> </a:t>
            </a:r>
            <a:r>
              <a:rPr lang="es-ES" sz="1200" dirty="0" err="1">
                <a:solidFill>
                  <a:srgbClr val="394A59"/>
                </a:solidFill>
                <a:ea typeface="Times New Roman"/>
                <a:cs typeface="Calibri"/>
              </a:rPr>
              <a:t>heldu</a:t>
            </a:r>
            <a:r>
              <a:rPr lang="es-ES" sz="1200" dirty="0">
                <a:solidFill>
                  <a:srgbClr val="394A59"/>
                </a:solidFill>
                <a:ea typeface="Times New Roman"/>
                <a:cs typeface="Calibri"/>
              </a:rPr>
              <a:t>, </a:t>
            </a:r>
            <a:r>
              <a:rPr lang="es-ES" sz="1200" dirty="0" err="1">
                <a:solidFill>
                  <a:srgbClr val="394A59"/>
                </a:solidFill>
                <a:ea typeface="Times New Roman"/>
                <a:cs typeface="Calibri"/>
              </a:rPr>
              <a:t>Europar</a:t>
            </a:r>
            <a:r>
              <a:rPr lang="es-ES" sz="1200" dirty="0">
                <a:solidFill>
                  <a:srgbClr val="394A59"/>
                </a:solidFill>
                <a:ea typeface="Times New Roman"/>
                <a:cs typeface="Calibri"/>
              </a:rPr>
              <a:t> </a:t>
            </a:r>
            <a:r>
              <a:rPr lang="es-ES" sz="1200" dirty="0" err="1">
                <a:solidFill>
                  <a:srgbClr val="394A59"/>
                </a:solidFill>
                <a:ea typeface="Times New Roman"/>
                <a:cs typeface="Calibri"/>
              </a:rPr>
              <a:t>Batasunean</a:t>
            </a:r>
            <a:r>
              <a:rPr lang="es-ES" sz="1200" dirty="0">
                <a:solidFill>
                  <a:srgbClr val="394A59"/>
                </a:solidFill>
                <a:ea typeface="Times New Roman"/>
                <a:cs typeface="Calibri"/>
              </a:rPr>
              <a:t>. </a:t>
            </a:r>
            <a:endParaRPr lang="es-ES" sz="1200" dirty="0">
              <a:ea typeface="Calibri"/>
              <a:cs typeface="Times New Roman"/>
            </a:endParaRPr>
          </a:p>
          <a:p>
            <a:pPr>
              <a:lnSpc>
                <a:spcPct val="115000"/>
              </a:lnSpc>
              <a:spcAft>
                <a:spcPts val="0"/>
              </a:spcAft>
            </a:pPr>
            <a:r>
              <a:rPr lang="eu-ES" sz="1200" kern="1800" dirty="0">
                <a:solidFill>
                  <a:srgbClr val="A1C634"/>
                </a:solidFill>
                <a:ea typeface="Times New Roman"/>
                <a:cs typeface="Calibri"/>
              </a:rPr>
              <a:t> </a:t>
            </a:r>
            <a:endParaRPr lang="es-ES" sz="1200" dirty="0">
              <a:ea typeface="Calibri"/>
              <a:cs typeface="Times New Roman"/>
            </a:endParaRPr>
          </a:p>
          <a:p>
            <a:pPr>
              <a:lnSpc>
                <a:spcPct val="115000"/>
              </a:lnSpc>
              <a:spcAft>
                <a:spcPts val="0"/>
              </a:spcAft>
            </a:pPr>
            <a:r>
              <a:rPr lang="eu-ES" sz="1200" kern="1800" dirty="0">
                <a:solidFill>
                  <a:srgbClr val="A1C634"/>
                </a:solidFill>
                <a:ea typeface="Times New Roman"/>
                <a:cs typeface="Calibri"/>
              </a:rPr>
              <a:t>Biriketako minbizia:</a:t>
            </a:r>
            <a:endParaRPr lang="es-ES" sz="1200" dirty="0">
              <a:ea typeface="Calibri"/>
              <a:cs typeface="Times New Roman"/>
            </a:endParaRPr>
          </a:p>
          <a:p>
            <a:pPr>
              <a:lnSpc>
                <a:spcPts val="1560"/>
              </a:lnSpc>
              <a:spcAft>
                <a:spcPts val="0"/>
              </a:spcAft>
            </a:pPr>
            <a:r>
              <a:rPr lang="es-ES" sz="1200" b="1" dirty="0" err="1">
                <a:solidFill>
                  <a:srgbClr val="394A59"/>
                </a:solidFill>
                <a:ea typeface="Times New Roman"/>
                <a:cs typeface="Calibri"/>
              </a:rPr>
              <a:t>Tabakismo</a:t>
            </a:r>
            <a:r>
              <a:rPr lang="es-ES" sz="1200" b="1" dirty="0">
                <a:solidFill>
                  <a:srgbClr val="394A59"/>
                </a:solidFill>
                <a:ea typeface="Times New Roman"/>
                <a:cs typeface="Calibri"/>
              </a:rPr>
              <a:t> </a:t>
            </a:r>
            <a:r>
              <a:rPr lang="es-ES" sz="1200" b="1" dirty="0" err="1">
                <a:solidFill>
                  <a:srgbClr val="394A59"/>
                </a:solidFill>
                <a:ea typeface="Times New Roman"/>
                <a:cs typeface="Calibri"/>
              </a:rPr>
              <a:t>pasiboa</a:t>
            </a:r>
            <a:r>
              <a:rPr lang="es-ES" sz="1200" b="1" dirty="0">
                <a:solidFill>
                  <a:srgbClr val="394A59"/>
                </a:solidFill>
                <a:ea typeface="Times New Roman"/>
                <a:cs typeface="Calibri"/>
              </a:rPr>
              <a:t> </a:t>
            </a:r>
            <a:r>
              <a:rPr lang="es-ES" sz="1200" b="1" dirty="0" err="1">
                <a:solidFill>
                  <a:srgbClr val="394A59"/>
                </a:solidFill>
                <a:ea typeface="Times New Roman"/>
                <a:cs typeface="Calibri"/>
              </a:rPr>
              <a:t>ez</a:t>
            </a:r>
            <a:r>
              <a:rPr lang="es-ES" sz="1200" b="1" dirty="0">
                <a:solidFill>
                  <a:srgbClr val="394A59"/>
                </a:solidFill>
                <a:ea typeface="Times New Roman"/>
                <a:cs typeface="Calibri"/>
              </a:rPr>
              <a:t> da </a:t>
            </a:r>
            <a:r>
              <a:rPr lang="es-ES" sz="1200" b="1" dirty="0" err="1">
                <a:solidFill>
                  <a:srgbClr val="394A59"/>
                </a:solidFill>
                <a:ea typeface="Times New Roman"/>
                <a:cs typeface="Calibri"/>
              </a:rPr>
              <a:t>soilik</a:t>
            </a:r>
            <a:r>
              <a:rPr lang="es-ES" sz="1200" b="1" dirty="0">
                <a:solidFill>
                  <a:srgbClr val="394A59"/>
                </a:solidFill>
                <a:ea typeface="Times New Roman"/>
                <a:cs typeface="Calibri"/>
              </a:rPr>
              <a:t> </a:t>
            </a:r>
            <a:r>
              <a:rPr lang="es-ES" sz="1200" b="1" dirty="0" err="1">
                <a:solidFill>
                  <a:srgbClr val="394A59"/>
                </a:solidFill>
                <a:ea typeface="Times New Roman"/>
                <a:cs typeface="Calibri"/>
              </a:rPr>
              <a:t>bizikidetza-arazo</a:t>
            </a:r>
            <a:r>
              <a:rPr lang="es-ES" sz="1200" b="1" dirty="0">
                <a:solidFill>
                  <a:srgbClr val="394A59"/>
                </a:solidFill>
                <a:ea typeface="Times New Roman"/>
                <a:cs typeface="Calibri"/>
              </a:rPr>
              <a:t> </a:t>
            </a:r>
            <a:r>
              <a:rPr lang="es-ES" sz="1200" b="1" dirty="0" err="1">
                <a:solidFill>
                  <a:srgbClr val="394A59"/>
                </a:solidFill>
                <a:ea typeface="Times New Roman"/>
                <a:cs typeface="Calibri"/>
              </a:rPr>
              <a:t>bat</a:t>
            </a:r>
            <a:r>
              <a:rPr lang="es-ES" sz="1200" b="1" dirty="0">
                <a:solidFill>
                  <a:srgbClr val="394A59"/>
                </a:solidFill>
                <a:ea typeface="Times New Roman"/>
                <a:cs typeface="Calibri"/>
              </a:rPr>
              <a:t>. </a:t>
            </a:r>
            <a:br>
              <a:rPr lang="es-ES" sz="1200" b="1" dirty="0">
                <a:solidFill>
                  <a:srgbClr val="394A59"/>
                </a:solidFill>
                <a:ea typeface="Times New Roman"/>
                <a:cs typeface="Calibri"/>
              </a:rPr>
            </a:br>
            <a:r>
              <a:rPr lang="es-ES" sz="1200" dirty="0" err="1">
                <a:solidFill>
                  <a:srgbClr val="394A59"/>
                </a:solidFill>
                <a:ea typeface="Times New Roman"/>
                <a:cs typeface="Calibri"/>
              </a:rPr>
              <a:t>Bronkio</a:t>
            </a:r>
            <a:r>
              <a:rPr lang="es-ES" sz="1200" dirty="0">
                <a:solidFill>
                  <a:srgbClr val="394A59"/>
                </a:solidFill>
                <a:ea typeface="Times New Roman"/>
                <a:cs typeface="Calibri"/>
              </a:rPr>
              <a:t> eta </a:t>
            </a:r>
            <a:r>
              <a:rPr lang="es-ES" sz="1200" dirty="0" err="1">
                <a:solidFill>
                  <a:srgbClr val="394A59"/>
                </a:solidFill>
                <a:ea typeface="Times New Roman"/>
                <a:cs typeface="Calibri"/>
              </a:rPr>
              <a:t>biriketako</a:t>
            </a:r>
            <a:r>
              <a:rPr lang="es-ES" sz="1200" dirty="0">
                <a:solidFill>
                  <a:srgbClr val="394A59"/>
                </a:solidFill>
                <a:ea typeface="Times New Roman"/>
                <a:cs typeface="Calibri"/>
              </a:rPr>
              <a:t> </a:t>
            </a:r>
            <a:r>
              <a:rPr lang="es-ES" sz="1200" dirty="0" err="1">
                <a:solidFill>
                  <a:srgbClr val="394A59"/>
                </a:solidFill>
                <a:ea typeface="Times New Roman"/>
                <a:cs typeface="Calibri"/>
              </a:rPr>
              <a:t>minbizia</a:t>
            </a:r>
            <a:r>
              <a:rPr lang="es-ES" sz="1200" dirty="0">
                <a:solidFill>
                  <a:srgbClr val="394A59"/>
                </a:solidFill>
                <a:ea typeface="Times New Roman"/>
                <a:cs typeface="Calibri"/>
              </a:rPr>
              <a:t> </a:t>
            </a:r>
            <a:r>
              <a:rPr lang="es-ES" sz="1200" dirty="0" err="1">
                <a:solidFill>
                  <a:srgbClr val="394A59"/>
                </a:solidFill>
                <a:ea typeface="Times New Roman"/>
                <a:cs typeface="Calibri"/>
              </a:rPr>
              <a:t>edukitzeko</a:t>
            </a:r>
            <a:r>
              <a:rPr lang="es-ES" sz="1200" dirty="0">
                <a:solidFill>
                  <a:srgbClr val="394A59"/>
                </a:solidFill>
                <a:ea typeface="Times New Roman"/>
                <a:cs typeface="Calibri"/>
              </a:rPr>
              <a:t> </a:t>
            </a:r>
            <a:r>
              <a:rPr lang="es-ES" sz="1200" dirty="0" err="1">
                <a:solidFill>
                  <a:srgbClr val="394A59"/>
                </a:solidFill>
                <a:ea typeface="Times New Roman"/>
                <a:cs typeface="Calibri"/>
              </a:rPr>
              <a:t>arriskua</a:t>
            </a:r>
            <a:r>
              <a:rPr lang="es-ES" sz="1200" dirty="0">
                <a:solidFill>
                  <a:srgbClr val="394A59"/>
                </a:solidFill>
                <a:ea typeface="Times New Roman"/>
                <a:cs typeface="Calibri"/>
              </a:rPr>
              <a:t> %35 </a:t>
            </a:r>
            <a:r>
              <a:rPr lang="es-ES" sz="1200" dirty="0" err="1">
                <a:solidFill>
                  <a:srgbClr val="394A59"/>
                </a:solidFill>
                <a:ea typeface="Times New Roman"/>
                <a:cs typeface="Calibri"/>
              </a:rPr>
              <a:t>handitzen</a:t>
            </a:r>
            <a:r>
              <a:rPr lang="es-ES" sz="1200" dirty="0">
                <a:solidFill>
                  <a:srgbClr val="394A59"/>
                </a:solidFill>
                <a:ea typeface="Times New Roman"/>
                <a:cs typeface="Calibri"/>
              </a:rPr>
              <a:t> da </a:t>
            </a:r>
            <a:r>
              <a:rPr lang="es-ES" sz="1200" dirty="0" err="1">
                <a:solidFill>
                  <a:srgbClr val="394A59"/>
                </a:solidFill>
                <a:ea typeface="Times New Roman"/>
                <a:cs typeface="Calibri"/>
              </a:rPr>
              <a:t>erretzaile</a:t>
            </a:r>
            <a:r>
              <a:rPr lang="es-ES" sz="1200" dirty="0">
                <a:solidFill>
                  <a:srgbClr val="394A59"/>
                </a:solidFill>
                <a:ea typeface="Times New Roman"/>
                <a:cs typeface="Calibri"/>
              </a:rPr>
              <a:t> </a:t>
            </a:r>
            <a:r>
              <a:rPr lang="es-ES" sz="1200" dirty="0" err="1">
                <a:solidFill>
                  <a:srgbClr val="394A59"/>
                </a:solidFill>
                <a:ea typeface="Times New Roman"/>
                <a:cs typeface="Calibri"/>
              </a:rPr>
              <a:t>pasibo</a:t>
            </a:r>
            <a:r>
              <a:rPr lang="es-ES" sz="1200" dirty="0">
                <a:solidFill>
                  <a:srgbClr val="394A59"/>
                </a:solidFill>
                <a:ea typeface="Times New Roman"/>
                <a:cs typeface="Calibri"/>
              </a:rPr>
              <a:t> </a:t>
            </a:r>
            <a:r>
              <a:rPr lang="es-ES" sz="1200" dirty="0" err="1">
                <a:solidFill>
                  <a:srgbClr val="394A59"/>
                </a:solidFill>
                <a:ea typeface="Times New Roman"/>
                <a:cs typeface="Calibri"/>
              </a:rPr>
              <a:t>edo</a:t>
            </a:r>
            <a:r>
              <a:rPr lang="es-ES" sz="1200" dirty="0">
                <a:solidFill>
                  <a:srgbClr val="394A59"/>
                </a:solidFill>
                <a:ea typeface="Times New Roman"/>
                <a:cs typeface="Calibri"/>
              </a:rPr>
              <a:t> </a:t>
            </a:r>
            <a:r>
              <a:rPr lang="es-ES" sz="1200" dirty="0" err="1">
                <a:solidFill>
                  <a:srgbClr val="394A59"/>
                </a:solidFill>
                <a:ea typeface="Times New Roman"/>
                <a:cs typeface="Calibri"/>
              </a:rPr>
              <a:t>oharkabeentzat</a:t>
            </a:r>
            <a:r>
              <a:rPr lang="es-ES" sz="1200" dirty="0">
                <a:solidFill>
                  <a:srgbClr val="394A59"/>
                </a:solidFill>
                <a:ea typeface="Times New Roman"/>
                <a:cs typeface="Calibri"/>
              </a:rPr>
              <a:t>.</a:t>
            </a:r>
            <a:endParaRPr lang="es-ES" sz="1200" dirty="0">
              <a:ea typeface="Calibri"/>
              <a:cs typeface="Times New Roman"/>
            </a:endParaRPr>
          </a:p>
          <a:p>
            <a:r>
              <a:rPr lang="es-ES" sz="1200" b="1" dirty="0" err="1">
                <a:solidFill>
                  <a:srgbClr val="394A59"/>
                </a:solidFill>
                <a:ea typeface="Times New Roman"/>
                <a:cs typeface="Calibri"/>
              </a:rPr>
              <a:t>Gaixotasun</a:t>
            </a:r>
            <a:r>
              <a:rPr lang="es-ES" sz="1200" b="1" dirty="0">
                <a:solidFill>
                  <a:srgbClr val="394A59"/>
                </a:solidFill>
                <a:ea typeface="Times New Roman"/>
                <a:cs typeface="Calibri"/>
              </a:rPr>
              <a:t> </a:t>
            </a:r>
            <a:r>
              <a:rPr lang="es-ES" sz="1200" b="1" dirty="0" err="1">
                <a:solidFill>
                  <a:srgbClr val="394A59"/>
                </a:solidFill>
                <a:ea typeface="Times New Roman"/>
                <a:cs typeface="Calibri"/>
              </a:rPr>
              <a:t>kardiobaskularrak</a:t>
            </a:r>
            <a:r>
              <a:rPr lang="es-ES" sz="1200" b="1" dirty="0">
                <a:solidFill>
                  <a:srgbClr val="394A59"/>
                </a:solidFill>
                <a:ea typeface="Times New Roman"/>
                <a:cs typeface="Calibri"/>
              </a:rPr>
              <a:t>:</a:t>
            </a:r>
            <a:endParaRPr lang="es-ES" sz="1200" dirty="0"/>
          </a:p>
        </p:txBody>
      </p:sp>
    </p:spTree>
    <p:extLst>
      <p:ext uri="{BB962C8B-B14F-4D97-AF65-F5344CB8AC3E}">
        <p14:creationId xmlns:p14="http://schemas.microsoft.com/office/powerpoint/2010/main" val="1842107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90" y="1131570"/>
            <a:ext cx="7638650" cy="434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18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5" name="4 Rectángulo"/>
          <p:cNvSpPr/>
          <p:nvPr/>
        </p:nvSpPr>
        <p:spPr>
          <a:xfrm>
            <a:off x="900559" y="684014"/>
            <a:ext cx="2862322" cy="369332"/>
          </a:xfrm>
          <a:prstGeom prst="rect">
            <a:avLst/>
          </a:prstGeom>
        </p:spPr>
        <p:txBody>
          <a:bodyPr wrap="none">
            <a:spAutoFit/>
          </a:bodyPr>
          <a:lstStyle/>
          <a:p>
            <a:r>
              <a:rPr lang="es-ES" b="1" i="1" dirty="0"/>
              <a:t>Material complementario</a:t>
            </a:r>
            <a:r>
              <a:rPr lang="es-ES" b="1" dirty="0"/>
              <a:t>:   </a:t>
            </a:r>
            <a:endParaRPr lang="es-ES"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7" name="6 Rectángulo"/>
          <p:cNvSpPr/>
          <p:nvPr/>
        </p:nvSpPr>
        <p:spPr>
          <a:xfrm>
            <a:off x="1032526" y="1268730"/>
            <a:ext cx="3916664" cy="523220"/>
          </a:xfrm>
          <a:prstGeom prst="rect">
            <a:avLst/>
          </a:prstGeom>
        </p:spPr>
        <p:txBody>
          <a:bodyPr wrap="square">
            <a:spAutoFit/>
          </a:bodyPr>
          <a:lstStyle/>
          <a:p>
            <a:endParaRPr lang="es-ES" sz="1400" b="1" u="sng" dirty="0" smtClean="0">
              <a:solidFill>
                <a:srgbClr val="0000FF"/>
              </a:solidFill>
              <a:latin typeface="Cambria"/>
              <a:ea typeface="BatangChe"/>
              <a:cs typeface="Times New Roman"/>
              <a:hlinkClick r:id="rId4"/>
            </a:endParaRPr>
          </a:p>
          <a:p>
            <a:r>
              <a:rPr lang="es-ES" sz="1400" b="1" u="sng" dirty="0" smtClean="0">
                <a:solidFill>
                  <a:srgbClr val="0000FF"/>
                </a:solidFill>
                <a:latin typeface="Cambria"/>
                <a:ea typeface="BatangChe"/>
                <a:cs typeface="Times New Roman"/>
                <a:hlinkClick r:id="rId4"/>
              </a:rPr>
              <a:t>http</a:t>
            </a:r>
            <a:r>
              <a:rPr lang="es-ES" sz="1400" b="1" u="sng" dirty="0">
                <a:solidFill>
                  <a:srgbClr val="0000FF"/>
                </a:solidFill>
                <a:latin typeface="Cambria"/>
                <a:ea typeface="BatangChe"/>
                <a:cs typeface="Times New Roman"/>
                <a:hlinkClick r:id="rId4"/>
              </a:rPr>
              <a:t>://www.who.int/features/qa/60/es/</a:t>
            </a:r>
            <a:r>
              <a:rPr lang="es-ES" sz="1400" b="1" u="sng" dirty="0">
                <a:solidFill>
                  <a:srgbClr val="0000FF"/>
                </a:solidFill>
                <a:latin typeface="Cambria"/>
                <a:ea typeface="BatangChe"/>
                <a:cs typeface="Times New Roman"/>
              </a:rPr>
              <a:t> </a:t>
            </a:r>
          </a:p>
        </p:txBody>
      </p:sp>
      <p:sp>
        <p:nvSpPr>
          <p:cNvPr id="8" name="1 Rectángulo"/>
          <p:cNvSpPr/>
          <p:nvPr/>
        </p:nvSpPr>
        <p:spPr>
          <a:xfrm>
            <a:off x="1036352" y="1930399"/>
            <a:ext cx="6006465" cy="307777"/>
          </a:xfrm>
          <a:prstGeom prst="rect">
            <a:avLst/>
          </a:prstGeom>
        </p:spPr>
        <p:txBody>
          <a:bodyPr wrap="square">
            <a:spAutoFit/>
          </a:bodyPr>
          <a:lstStyle/>
          <a:p>
            <a:pPr>
              <a:spcAft>
                <a:spcPts val="0"/>
              </a:spcAft>
            </a:pPr>
            <a:r>
              <a:rPr lang="es-ES" sz="1200" b="1" u="sng" dirty="0">
                <a:solidFill>
                  <a:srgbClr val="0000FF"/>
                </a:solidFill>
                <a:effectLst/>
                <a:latin typeface="Cambria"/>
                <a:ea typeface="BatangChe"/>
                <a:cs typeface="Times New Roman"/>
                <a:hlinkClick r:id="rId5"/>
              </a:rPr>
              <a:t>http://</a:t>
            </a:r>
            <a:r>
              <a:rPr lang="es-ES" sz="1400" b="1" u="sng" dirty="0">
                <a:solidFill>
                  <a:srgbClr val="0000FF"/>
                </a:solidFill>
                <a:effectLst/>
                <a:latin typeface="Cambria"/>
                <a:ea typeface="BatangChe"/>
                <a:cs typeface="Times New Roman"/>
                <a:hlinkClick r:id="rId5"/>
              </a:rPr>
              <a:t>revista.consumer.es/web/eu/20080401/salud/72475.php</a:t>
            </a:r>
            <a:r>
              <a:rPr lang="es-ES" sz="1400" b="1" u="sng" dirty="0">
                <a:solidFill>
                  <a:srgbClr val="0000FF"/>
                </a:solidFill>
                <a:effectLst/>
                <a:latin typeface="Cambria"/>
                <a:ea typeface="BatangChe"/>
                <a:cs typeface="Times New Roman"/>
              </a:rPr>
              <a:t>  </a:t>
            </a:r>
            <a:endParaRPr lang="es-ES" sz="1400" dirty="0">
              <a:effectLst/>
              <a:latin typeface="Times New Roman"/>
              <a:ea typeface="Times New Roman"/>
            </a:endParaRPr>
          </a:p>
        </p:txBody>
      </p:sp>
    </p:spTree>
    <p:extLst>
      <p:ext uri="{BB962C8B-B14F-4D97-AF65-F5344CB8AC3E}">
        <p14:creationId xmlns:p14="http://schemas.microsoft.com/office/powerpoint/2010/main" val="84210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03020" y="2216826"/>
            <a:ext cx="4572000" cy="1169551"/>
          </a:xfrm>
          <a:prstGeom prst="rect">
            <a:avLst/>
          </a:prstGeom>
        </p:spPr>
        <p:txBody>
          <a:bodyPr>
            <a:spAutoFit/>
          </a:bodyPr>
          <a:lstStyle/>
          <a:p>
            <a:r>
              <a:rPr lang="es-ES" sz="1400" b="1" dirty="0"/>
              <a:t>A</a:t>
            </a:r>
            <a:r>
              <a:rPr lang="es-ES" sz="1400" dirty="0"/>
              <a:t>. </a:t>
            </a:r>
            <a:r>
              <a:rPr lang="es-ES" sz="1400" dirty="0" err="1"/>
              <a:t>Artsenikoa</a:t>
            </a:r>
            <a:r>
              <a:rPr lang="es-ES" sz="1400" dirty="0"/>
              <a:t> </a:t>
            </a:r>
          </a:p>
          <a:p>
            <a:r>
              <a:rPr lang="es-ES" sz="1400" b="1" dirty="0"/>
              <a:t>B</a:t>
            </a:r>
            <a:r>
              <a:rPr lang="es-ES" sz="1400" dirty="0"/>
              <a:t>. </a:t>
            </a:r>
            <a:r>
              <a:rPr lang="es-ES" sz="1400" dirty="0" err="1"/>
              <a:t>Amoniakoa</a:t>
            </a:r>
            <a:endParaRPr lang="es-ES" sz="1400" dirty="0"/>
          </a:p>
          <a:p>
            <a:r>
              <a:rPr lang="es-ES" sz="1400" b="1" dirty="0"/>
              <a:t>C.</a:t>
            </a:r>
            <a:r>
              <a:rPr lang="es-ES" sz="1400" dirty="0"/>
              <a:t> </a:t>
            </a:r>
            <a:r>
              <a:rPr lang="es-ES" sz="1400" dirty="0" err="1"/>
              <a:t>Butanoa</a:t>
            </a:r>
            <a:endParaRPr lang="es-ES" sz="1400" dirty="0"/>
          </a:p>
          <a:p>
            <a:r>
              <a:rPr lang="es-ES" sz="1400" b="1" dirty="0"/>
              <a:t>D</a:t>
            </a:r>
            <a:r>
              <a:rPr lang="es-ES" sz="1400" dirty="0"/>
              <a:t>. </a:t>
            </a:r>
            <a:r>
              <a:rPr lang="es-ES" sz="1400" dirty="0" err="1"/>
              <a:t>Bat</a:t>
            </a:r>
            <a:r>
              <a:rPr lang="es-ES" sz="1400" dirty="0"/>
              <a:t> ere </a:t>
            </a:r>
            <a:r>
              <a:rPr lang="es-ES" sz="1400" dirty="0" err="1"/>
              <a:t>ez</a:t>
            </a:r>
            <a:endParaRPr lang="es-ES" sz="1400" dirty="0"/>
          </a:p>
          <a:p>
            <a:r>
              <a:rPr lang="es-ES" sz="1400" b="1" dirty="0"/>
              <a:t>E.</a:t>
            </a:r>
            <a:r>
              <a:rPr lang="es-ES" sz="1400" dirty="0"/>
              <a:t> </a:t>
            </a:r>
            <a:r>
              <a:rPr lang="es-ES" sz="1400" dirty="0" err="1"/>
              <a:t>Guztiak</a:t>
            </a:r>
            <a:endParaRPr lang="es-ES" sz="1400"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1" y="1364811"/>
            <a:ext cx="7132320" cy="53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2743200"/>
            <a:ext cx="11906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785" y="2515079"/>
            <a:ext cx="12001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0816" y="3981450"/>
            <a:ext cx="11144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96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5" name="4 Rectángulo"/>
          <p:cNvSpPr/>
          <p:nvPr/>
        </p:nvSpPr>
        <p:spPr>
          <a:xfrm>
            <a:off x="1028700" y="579805"/>
            <a:ext cx="6263640" cy="646331"/>
          </a:xfrm>
          <a:prstGeom prst="rect">
            <a:avLst/>
          </a:prstGeom>
        </p:spPr>
        <p:txBody>
          <a:bodyPr wrap="square">
            <a:spAutoFit/>
          </a:bodyPr>
          <a:lstStyle/>
          <a:p>
            <a:r>
              <a:rPr lang="eu-ES" b="1" dirty="0">
                <a:solidFill>
                  <a:srgbClr val="0070C0"/>
                </a:solidFill>
                <a:effectLst>
                  <a:glow rad="45504">
                    <a:schemeClr val="accent1">
                      <a:satMod val="220000"/>
                      <a:alpha val="35000"/>
                    </a:schemeClr>
                  </a:glow>
                  <a:outerShdw blurRad="38100" dist="38100" dir="2700000" algn="tl">
                    <a:srgbClr val="000000">
                      <a:alpha val="43137"/>
                    </a:srgbClr>
                  </a:outerShdw>
                </a:effectLst>
              </a:rPr>
              <a:t>8</a:t>
            </a:r>
            <a:r>
              <a:rPr lang="eu-ES" dirty="0">
                <a:solidFill>
                  <a:srgbClr val="0070C0"/>
                </a:solidFill>
                <a:effectLst>
                  <a:glow rad="45504">
                    <a:schemeClr val="accent1">
                      <a:satMod val="220000"/>
                      <a:alpha val="35000"/>
                    </a:schemeClr>
                  </a:glow>
                </a:effectLst>
              </a:rPr>
              <a:t>.-Tabakoari buruz egin diren ondorengo baieztapenetatik bat egia da</a:t>
            </a:r>
            <a:endParaRPr lang="es-ES" dirty="0">
              <a:solidFill>
                <a:srgbClr val="0070C0"/>
              </a:solidFill>
              <a:effectLst>
                <a:glow rad="45504">
                  <a:schemeClr val="accent1">
                    <a:satMod val="220000"/>
                    <a:alpha val="35000"/>
                  </a:schemeClr>
                </a:glow>
              </a:effectLst>
            </a:endParaRPr>
          </a:p>
        </p:txBody>
      </p:sp>
      <p:sp>
        <p:nvSpPr>
          <p:cNvPr id="6" name="5 Rectángulo"/>
          <p:cNvSpPr/>
          <p:nvPr/>
        </p:nvSpPr>
        <p:spPr>
          <a:xfrm>
            <a:off x="1165860" y="1674674"/>
            <a:ext cx="4572000" cy="1754326"/>
          </a:xfrm>
          <a:prstGeom prst="rect">
            <a:avLst/>
          </a:prstGeom>
        </p:spPr>
        <p:txBody>
          <a:bodyPr>
            <a:spAutoFit/>
          </a:bodyPr>
          <a:lstStyle/>
          <a:p>
            <a:r>
              <a:rPr lang="eu-ES" b="1" dirty="0"/>
              <a:t>A. </a:t>
            </a:r>
            <a:r>
              <a:rPr lang="eu-ES" dirty="0"/>
              <a:t>Tabakoak bakarrik pertsonei eragiten die. </a:t>
            </a:r>
            <a:endParaRPr lang="es-ES" dirty="0"/>
          </a:p>
          <a:p>
            <a:r>
              <a:rPr lang="eu-ES" b="1" dirty="0"/>
              <a:t>B. </a:t>
            </a:r>
            <a:r>
              <a:rPr lang="eu-ES" dirty="0"/>
              <a:t>Tabakoak ingurumenari eragiten dio, baina zigarroa pizteko unean bakarrik, airea kutsatzen baitu.</a:t>
            </a:r>
            <a:r>
              <a:rPr lang="eu-ES" b="1" dirty="0"/>
              <a:t> </a:t>
            </a:r>
            <a:endParaRPr lang="es-ES" dirty="0"/>
          </a:p>
          <a:p>
            <a:r>
              <a:rPr lang="eu-ES" b="1" dirty="0"/>
              <a:t>C. </a:t>
            </a:r>
            <a:r>
              <a:rPr lang="eu-ES" dirty="0"/>
              <a:t>Ezin konta ahala kalte eragiten ditu ingurumenean, esate baterako, baso-soiltzea.  </a:t>
            </a:r>
            <a:endParaRPr lang="es-ES" dirty="0"/>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5408295" y="3898582"/>
            <a:ext cx="2533650" cy="1689735"/>
          </a:xfrm>
          <a:prstGeom prst="rect">
            <a:avLst/>
          </a:prstGeom>
          <a:noFill/>
        </p:spPr>
      </p:pic>
    </p:spTree>
    <p:extLst>
      <p:ext uri="{BB962C8B-B14F-4D97-AF65-F5344CB8AC3E}">
        <p14:creationId xmlns:p14="http://schemas.microsoft.com/office/powerpoint/2010/main" val="1926970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2" name="1 Rectángulo"/>
          <p:cNvSpPr/>
          <p:nvPr/>
        </p:nvSpPr>
        <p:spPr>
          <a:xfrm>
            <a:off x="3334068" y="508992"/>
            <a:ext cx="1378583" cy="369332"/>
          </a:xfrm>
          <a:prstGeom prst="rect">
            <a:avLst/>
          </a:prstGeom>
        </p:spPr>
        <p:txBody>
          <a:bodyPr wrap="none">
            <a:spAutoFit/>
          </a:bodyPr>
          <a:lstStyle/>
          <a:p>
            <a:r>
              <a:rPr lang="es-ES" b="1" dirty="0" err="1">
                <a:solidFill>
                  <a:srgbClr val="00B050"/>
                </a:solidFill>
              </a:rPr>
              <a:t>Erantzuna</a:t>
            </a:r>
            <a:r>
              <a:rPr lang="es-ES" b="1" dirty="0">
                <a:solidFill>
                  <a:srgbClr val="00B050"/>
                </a:solidFill>
              </a:rPr>
              <a:t>: C</a:t>
            </a:r>
            <a:endParaRPr lang="es-ES" dirty="0">
              <a:solidFill>
                <a:srgbClr val="00B050"/>
              </a:solidFill>
            </a:endParaRPr>
          </a:p>
        </p:txBody>
      </p:sp>
      <p:pic>
        <p:nvPicPr>
          <p:cNvPr id="6" name="5 Imagen" descr="http://www.ecologiaverde.com/header_b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945" y="1258887"/>
            <a:ext cx="2912110" cy="339725"/>
          </a:xfrm>
          <a:prstGeom prst="rect">
            <a:avLst/>
          </a:prstGeom>
          <a:noFill/>
          <a:ln>
            <a:noFill/>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815" y="2263140"/>
            <a:ext cx="7614070" cy="328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945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2" name="1 Rectángulo"/>
          <p:cNvSpPr/>
          <p:nvPr/>
        </p:nvSpPr>
        <p:spPr>
          <a:xfrm>
            <a:off x="767850" y="868680"/>
            <a:ext cx="2053319" cy="369332"/>
          </a:xfrm>
          <a:prstGeom prst="rect">
            <a:avLst/>
          </a:prstGeom>
        </p:spPr>
        <p:txBody>
          <a:bodyPr wrap="none">
            <a:spAutoFit/>
          </a:bodyPr>
          <a:lstStyle/>
          <a:p>
            <a:r>
              <a:rPr lang="eu-ES" b="1" i="1" dirty="0"/>
              <a:t>Material osagarria:</a:t>
            </a:r>
            <a:endParaRPr lang="es-ES" dirty="0"/>
          </a:p>
        </p:txBody>
      </p:sp>
      <p:sp>
        <p:nvSpPr>
          <p:cNvPr id="3" name="2 Rectángulo"/>
          <p:cNvSpPr/>
          <p:nvPr/>
        </p:nvSpPr>
        <p:spPr>
          <a:xfrm>
            <a:off x="925830" y="1771650"/>
            <a:ext cx="6275070" cy="1477328"/>
          </a:xfrm>
          <a:prstGeom prst="rect">
            <a:avLst/>
          </a:prstGeom>
        </p:spPr>
        <p:txBody>
          <a:bodyPr wrap="square">
            <a:spAutoFit/>
          </a:bodyPr>
          <a:lstStyle/>
          <a:p>
            <a:r>
              <a:rPr lang="eu-ES" b="1" u="sng" dirty="0"/>
              <a:t> </a:t>
            </a:r>
            <a:r>
              <a:rPr lang="eu-ES" b="1" u="sng" dirty="0">
                <a:hlinkClick r:id="rId4"/>
              </a:rPr>
              <a:t>http://www.ecologiaverde.com/efectos-tabaco-medioambiente/#ixzz4KQ6KU3v5</a:t>
            </a:r>
            <a:endParaRPr lang="es-ES" dirty="0"/>
          </a:p>
          <a:p>
            <a:r>
              <a:rPr lang="eu-ES" b="1" dirty="0"/>
              <a:t> </a:t>
            </a:r>
            <a:endParaRPr lang="es-ES" dirty="0"/>
          </a:p>
          <a:p>
            <a:r>
              <a:rPr lang="eu-ES" b="1" u="sng" dirty="0">
                <a:hlinkClick r:id="rId5"/>
              </a:rPr>
              <a:t>http://www.efectoecovidrio.es/index.php/2015/09/15/la-manera-en-la-que-el-humo-afecta-el-medio-ambiente</a:t>
            </a:r>
            <a:r>
              <a:rPr lang="eu-ES" b="1" u="sng" dirty="0" smtClean="0">
                <a:hlinkClick r:id="rId5"/>
              </a:rPr>
              <a:t>/</a:t>
            </a:r>
            <a:r>
              <a:rPr lang="eu-ES" b="1" u="sng" dirty="0" smtClean="0"/>
              <a:t> </a:t>
            </a:r>
            <a:endParaRPr lang="es-ES" dirty="0"/>
          </a:p>
        </p:txBody>
      </p:sp>
    </p:spTree>
    <p:extLst>
      <p:ext uri="{BB962C8B-B14F-4D97-AF65-F5344CB8AC3E}">
        <p14:creationId xmlns:p14="http://schemas.microsoft.com/office/powerpoint/2010/main" val="2472183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990" y="1093522"/>
            <a:ext cx="6695123" cy="55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62991" y="1796832"/>
            <a:ext cx="4446270" cy="2462213"/>
          </a:xfrm>
          <a:prstGeom prst="rect">
            <a:avLst/>
          </a:prstGeom>
        </p:spPr>
        <p:txBody>
          <a:bodyPr wrap="square">
            <a:spAutoFit/>
          </a:bodyPr>
          <a:lstStyle/>
          <a:p>
            <a:r>
              <a:rPr lang="es-ES" sz="1400" dirty="0"/>
              <a:t> </a:t>
            </a:r>
            <a:r>
              <a:rPr lang="eu-ES" sz="1400" b="1" dirty="0"/>
              <a:t>A</a:t>
            </a:r>
            <a:r>
              <a:rPr lang="eu-ES" sz="1400" dirty="0"/>
              <a:t>. Light tabakoak ez du loditzen, eta, beraz, ezin egokiagoa da argaltzeko dietetan erretzeko.</a:t>
            </a:r>
            <a:endParaRPr lang="es-ES" sz="1400" dirty="0"/>
          </a:p>
          <a:p>
            <a:r>
              <a:rPr lang="eu-ES" sz="1400" b="1" dirty="0"/>
              <a:t>B.</a:t>
            </a:r>
            <a:r>
              <a:rPr lang="eu-ES" sz="1400" dirty="0"/>
              <a:t> Kalte gutxiago egiten du, ariketa fisikoa egin ondoren erretzeko ezin hobea. Esate baterako, entrenamenduko dutxaren ondoren. </a:t>
            </a:r>
            <a:endParaRPr lang="es-ES" sz="1400" dirty="0"/>
          </a:p>
          <a:p>
            <a:r>
              <a:rPr lang="eu-ES" sz="1400" b="1" dirty="0"/>
              <a:t>C</a:t>
            </a:r>
            <a:r>
              <a:rPr lang="eu-ES" sz="1400" dirty="0"/>
              <a:t>. Light tabakoa erretzen dutenek zigarreta gehiago erre behar izaten dituzte nikotina-galera orekatzeko, eta, beraz, epe luzean gehiago erreko dute. </a:t>
            </a:r>
            <a:endParaRPr lang="es-ES" sz="1400" dirty="0"/>
          </a:p>
          <a:p>
            <a:r>
              <a:rPr lang="eu-ES" sz="1400" dirty="0"/>
              <a:t> </a:t>
            </a:r>
            <a:endParaRPr lang="es-ES" sz="1400" dirty="0"/>
          </a:p>
          <a:p>
            <a:r>
              <a:rPr lang="eu-ES" sz="1400" b="1" dirty="0"/>
              <a:t>D</a:t>
            </a:r>
            <a:r>
              <a:rPr lang="eu-ES" sz="1400" dirty="0"/>
              <a:t>. Light tabakoa erretzen duten pertsonek dirua aurrezten dute, gutxiago erretzen dutelako. </a:t>
            </a:r>
            <a:endParaRPr lang="es-ES" sz="1400" dirty="0"/>
          </a:p>
        </p:txBody>
      </p:sp>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5991225" y="3534092"/>
            <a:ext cx="2007870" cy="1504315"/>
          </a:xfrm>
          <a:prstGeom prst="rect">
            <a:avLst/>
          </a:prstGeom>
          <a:noFill/>
          <a:ln>
            <a:noFill/>
          </a:ln>
        </p:spPr>
      </p:pic>
    </p:spTree>
    <p:extLst>
      <p:ext uri="{BB962C8B-B14F-4D97-AF65-F5344CB8AC3E}">
        <p14:creationId xmlns:p14="http://schemas.microsoft.com/office/powerpoint/2010/main" val="1432702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520" y="1053147"/>
            <a:ext cx="1767840" cy="295593"/>
          </a:xfrm>
          <a:prstGeom prst="rect">
            <a:avLst/>
          </a:prstGeom>
          <a:noFill/>
          <a:ln>
            <a:noFill/>
          </a:ln>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971" y="1600199"/>
            <a:ext cx="8016799" cy="421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476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2" name="1 Rectángulo"/>
          <p:cNvSpPr/>
          <p:nvPr/>
        </p:nvSpPr>
        <p:spPr>
          <a:xfrm>
            <a:off x="985020" y="866894"/>
            <a:ext cx="2053319" cy="369332"/>
          </a:xfrm>
          <a:prstGeom prst="rect">
            <a:avLst/>
          </a:prstGeom>
        </p:spPr>
        <p:txBody>
          <a:bodyPr wrap="none">
            <a:spAutoFit/>
          </a:bodyPr>
          <a:lstStyle/>
          <a:p>
            <a:r>
              <a:rPr lang="es-ES" b="1" i="1" dirty="0"/>
              <a:t>Material </a:t>
            </a:r>
            <a:r>
              <a:rPr lang="es-ES" b="1" i="1" dirty="0" err="1"/>
              <a:t>osagarria</a:t>
            </a:r>
            <a:r>
              <a:rPr lang="es-ES" b="1" i="1" dirty="0"/>
              <a:t>:</a:t>
            </a:r>
            <a:endParaRPr lang="es-E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3" name="2 Rectángulo"/>
          <p:cNvSpPr/>
          <p:nvPr/>
        </p:nvSpPr>
        <p:spPr>
          <a:xfrm>
            <a:off x="985020" y="1760220"/>
            <a:ext cx="7741786" cy="461665"/>
          </a:xfrm>
          <a:prstGeom prst="rect">
            <a:avLst/>
          </a:prstGeom>
        </p:spPr>
        <p:txBody>
          <a:bodyPr wrap="square">
            <a:spAutoFit/>
          </a:bodyPr>
          <a:lstStyle/>
          <a:p>
            <a:r>
              <a:rPr lang="es-ES" sz="1200" dirty="0"/>
              <a:t> </a:t>
            </a:r>
          </a:p>
          <a:p>
            <a:r>
              <a:rPr lang="es-ES" sz="1200" b="1" u="sng" dirty="0">
                <a:hlinkClick r:id="rId4"/>
              </a:rPr>
              <a:t>https://www.cancer.gov/espanol/cancer/causas-prevencion/riesgo/tabaco/hoja-informativa-cigarillos-light</a:t>
            </a:r>
            <a:endParaRPr lang="es-ES" sz="1200" dirty="0"/>
          </a:p>
        </p:txBody>
      </p:sp>
      <p:sp>
        <p:nvSpPr>
          <p:cNvPr id="6" name="5 Rectángulo"/>
          <p:cNvSpPr/>
          <p:nvPr/>
        </p:nvSpPr>
        <p:spPr>
          <a:xfrm>
            <a:off x="1074420" y="2408605"/>
            <a:ext cx="6206490" cy="369332"/>
          </a:xfrm>
          <a:prstGeom prst="rect">
            <a:avLst/>
          </a:prstGeom>
        </p:spPr>
        <p:txBody>
          <a:bodyPr wrap="square">
            <a:spAutoFit/>
          </a:bodyPr>
          <a:lstStyle/>
          <a:p>
            <a:r>
              <a:rPr lang="es-ES" sz="1200" b="1" u="sng" dirty="0">
                <a:hlinkClick r:id="rId5"/>
              </a:rPr>
              <a:t>https://arduratu.info/eu/el-tabaco-light-mas-adictivo</a:t>
            </a:r>
            <a:r>
              <a:rPr lang="es-ES" dirty="0" smtClean="0">
                <a:hlinkClick r:id="rId5"/>
              </a:rPr>
              <a:t>/</a:t>
            </a:r>
            <a:r>
              <a:rPr lang="es-ES" dirty="0" smtClean="0"/>
              <a:t> </a:t>
            </a:r>
            <a:endParaRPr lang="es-ES" dirty="0"/>
          </a:p>
        </p:txBody>
      </p:sp>
    </p:spTree>
    <p:extLst>
      <p:ext uri="{BB962C8B-B14F-4D97-AF65-F5344CB8AC3E}">
        <p14:creationId xmlns:p14="http://schemas.microsoft.com/office/powerpoint/2010/main" val="420089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1" y="1093188"/>
            <a:ext cx="6903720" cy="66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1" y="2228850"/>
            <a:ext cx="7696286" cy="274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022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2431098" y="499348"/>
            <a:ext cx="1378583" cy="369332"/>
          </a:xfrm>
          <a:prstGeom prst="rect">
            <a:avLst/>
          </a:prstGeom>
        </p:spPr>
        <p:txBody>
          <a:bodyPr wrap="none">
            <a:spAutoFit/>
          </a:bodyPr>
          <a:lstStyle/>
          <a:p>
            <a:r>
              <a:rPr lang="eu-ES" b="1" dirty="0">
                <a:solidFill>
                  <a:srgbClr val="00B050"/>
                </a:solidFill>
              </a:rPr>
              <a:t>Erantzuna: </a:t>
            </a:r>
            <a:r>
              <a:rPr lang="eu-ES" b="1" dirty="0" smtClean="0">
                <a:solidFill>
                  <a:srgbClr val="00B050"/>
                </a:solidFill>
              </a:rPr>
              <a:t>C</a:t>
            </a:r>
            <a:endParaRPr lang="es-ES" b="1" dirty="0">
              <a:solidFill>
                <a:srgbClr val="00B050"/>
              </a:solidFill>
            </a:endParaRPr>
          </a:p>
        </p:txBody>
      </p:sp>
      <p:sp>
        <p:nvSpPr>
          <p:cNvPr id="7" name="6 Rectángulo"/>
          <p:cNvSpPr/>
          <p:nvPr/>
        </p:nvSpPr>
        <p:spPr>
          <a:xfrm>
            <a:off x="1145040" y="1415534"/>
            <a:ext cx="2053319" cy="369332"/>
          </a:xfrm>
          <a:prstGeom prst="rect">
            <a:avLst/>
          </a:prstGeom>
        </p:spPr>
        <p:txBody>
          <a:bodyPr wrap="none">
            <a:spAutoFit/>
          </a:bodyPr>
          <a:lstStyle/>
          <a:p>
            <a:r>
              <a:rPr lang="es-ES" b="1" i="1" dirty="0"/>
              <a:t>Material </a:t>
            </a:r>
            <a:r>
              <a:rPr lang="es-ES" b="1" i="1" dirty="0" err="1"/>
              <a:t>osagarria</a:t>
            </a:r>
            <a:r>
              <a:rPr lang="es-ES" b="1" i="1" dirty="0"/>
              <a:t>:</a:t>
            </a:r>
            <a:endParaRPr lang="es-ES" dirty="0"/>
          </a:p>
        </p:txBody>
      </p:sp>
      <p:sp>
        <p:nvSpPr>
          <p:cNvPr id="8" name="7 Rectángulo"/>
          <p:cNvSpPr/>
          <p:nvPr/>
        </p:nvSpPr>
        <p:spPr>
          <a:xfrm>
            <a:off x="1291590" y="2551837"/>
            <a:ext cx="7018020" cy="1015663"/>
          </a:xfrm>
          <a:prstGeom prst="rect">
            <a:avLst/>
          </a:prstGeom>
        </p:spPr>
        <p:txBody>
          <a:bodyPr wrap="square">
            <a:spAutoFit/>
          </a:bodyPr>
          <a:lstStyle/>
          <a:p>
            <a:r>
              <a:rPr lang="es-ES" sz="1200" b="1" u="sng" dirty="0">
                <a:hlinkClick r:id="rId4"/>
              </a:rPr>
              <a:t>http://www.sanitas.es/sanitas/seguros/es/particulares/biblioteca-de-salud/dejar-fumar/san005150wr.html</a:t>
            </a:r>
            <a:r>
              <a:rPr lang="es-ES" sz="1200" u="sng" dirty="0"/>
              <a:t> </a:t>
            </a:r>
            <a:endParaRPr lang="es-ES" sz="1200" dirty="0"/>
          </a:p>
          <a:p>
            <a:r>
              <a:rPr lang="es-ES" sz="1200" dirty="0"/>
              <a:t> </a:t>
            </a:r>
          </a:p>
          <a:p>
            <a:r>
              <a:rPr lang="es-ES" sz="1200" dirty="0"/>
              <a:t> </a:t>
            </a:r>
          </a:p>
          <a:p>
            <a:r>
              <a:rPr lang="es-ES" sz="1200" b="1" u="sng" dirty="0">
                <a:hlinkClick r:id="rId5"/>
              </a:rPr>
              <a:t>http://www.tobaccobody.fi/n_en.php</a:t>
            </a:r>
            <a:r>
              <a:rPr lang="es-ES" sz="1200" u="sng" dirty="0"/>
              <a:t> </a:t>
            </a:r>
            <a:endParaRPr lang="es-ES" sz="1200" dirty="0"/>
          </a:p>
        </p:txBody>
      </p:sp>
    </p:spTree>
    <p:extLst>
      <p:ext uri="{BB962C8B-B14F-4D97-AF65-F5344CB8AC3E}">
        <p14:creationId xmlns:p14="http://schemas.microsoft.com/office/powerpoint/2010/main" val="768567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1024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 y="868680"/>
            <a:ext cx="7872413" cy="78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280160" y="2094637"/>
            <a:ext cx="4572000" cy="1754326"/>
          </a:xfrm>
          <a:prstGeom prst="rect">
            <a:avLst/>
          </a:prstGeom>
        </p:spPr>
        <p:txBody>
          <a:bodyPr>
            <a:spAutoFit/>
          </a:bodyPr>
          <a:lstStyle/>
          <a:p>
            <a:r>
              <a:rPr lang="eu-ES" b="1" dirty="0"/>
              <a:t>A.</a:t>
            </a:r>
            <a:r>
              <a:rPr lang="eu-ES" dirty="0"/>
              <a:t> Erretzeak nerbioak lasaitzen ditu</a:t>
            </a:r>
            <a:endParaRPr lang="es-ES" dirty="0"/>
          </a:p>
          <a:p>
            <a:r>
              <a:rPr lang="eu-ES" b="1" dirty="0"/>
              <a:t>B.</a:t>
            </a:r>
            <a:r>
              <a:rPr lang="eu-ES" dirty="0"/>
              <a:t> Errez gero independenteago zara </a:t>
            </a:r>
            <a:endParaRPr lang="es-ES" dirty="0"/>
          </a:p>
          <a:p>
            <a:r>
              <a:rPr lang="eu-ES" b="1" dirty="0"/>
              <a:t>C.</a:t>
            </a:r>
            <a:r>
              <a:rPr lang="eu-ES" dirty="0"/>
              <a:t> Erretzeak pisua galtzen laguntzen du </a:t>
            </a:r>
            <a:endParaRPr lang="es-ES" dirty="0"/>
          </a:p>
          <a:p>
            <a:r>
              <a:rPr lang="eu-ES" b="1" dirty="0"/>
              <a:t>D.</a:t>
            </a:r>
            <a:r>
              <a:rPr lang="eu-ES" dirty="0"/>
              <a:t> Errez gero hobeto pasako duzu eta helduago sentituko zara </a:t>
            </a:r>
            <a:endParaRPr lang="es-ES" dirty="0"/>
          </a:p>
          <a:p>
            <a:r>
              <a:rPr lang="eu-ES" b="1" dirty="0"/>
              <a:t>E.</a:t>
            </a:r>
            <a:r>
              <a:rPr lang="eu-ES" dirty="0"/>
              <a:t> Aurreko guztiek gezurra diote</a:t>
            </a:r>
            <a:endParaRPr lang="es-ES" dirty="0"/>
          </a:p>
        </p:txBody>
      </p:sp>
      <p:sp>
        <p:nvSpPr>
          <p:cNvPr id="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9 Objeto"/>
          <p:cNvGraphicFramePr>
            <a:graphicFrameLocks noChangeAspect="1"/>
          </p:cNvGraphicFramePr>
          <p:nvPr>
            <p:extLst>
              <p:ext uri="{D42A27DB-BD31-4B8C-83A1-F6EECF244321}">
                <p14:modId xmlns:p14="http://schemas.microsoft.com/office/powerpoint/2010/main" val="223421214"/>
              </p:ext>
            </p:extLst>
          </p:nvPr>
        </p:nvGraphicFramePr>
        <p:xfrm>
          <a:off x="5543550" y="3440430"/>
          <a:ext cx="2143125" cy="2076450"/>
        </p:xfrm>
        <a:graphic>
          <a:graphicData uri="http://schemas.openxmlformats.org/presentationml/2006/ole">
            <mc:AlternateContent xmlns:mc="http://schemas.openxmlformats.org/markup-compatibility/2006">
              <mc:Choice xmlns:v="urn:schemas-microsoft-com:vml" Requires="v">
                <p:oleObj spid="_x0000_s10307" name="Imagen de mapa de bits" r:id="rId6" imgW="4210638" imgH="4048690" progId="Paint.Picture">
                  <p:embed/>
                </p:oleObj>
              </mc:Choice>
              <mc:Fallback>
                <p:oleObj name="Imagen de mapa de bits" r:id="rId6" imgW="4210638" imgH="4048690" progId="Paint.Picture">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3550" y="3440430"/>
                        <a:ext cx="2143125" cy="207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4009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7" name="6 Rectángulo"/>
          <p:cNvSpPr/>
          <p:nvPr/>
        </p:nvSpPr>
        <p:spPr>
          <a:xfrm>
            <a:off x="3286507" y="684014"/>
            <a:ext cx="1450846" cy="369332"/>
          </a:xfrm>
          <a:prstGeom prst="rect">
            <a:avLst/>
          </a:prstGeom>
        </p:spPr>
        <p:txBody>
          <a:bodyPr wrap="none">
            <a:spAutoFit/>
          </a:bodyPr>
          <a:lstStyle/>
          <a:p>
            <a:r>
              <a:rPr lang="es-ES" b="1" dirty="0">
                <a:solidFill>
                  <a:srgbClr val="00B050"/>
                </a:solidFill>
              </a:rPr>
              <a:t>Respuesta: E.</a:t>
            </a:r>
            <a:endParaRPr lang="es-ES" dirty="0">
              <a:solidFill>
                <a:srgbClr val="00B050"/>
              </a:solidFill>
            </a:endParaRPr>
          </a:p>
        </p:txBody>
      </p:sp>
      <p:sp>
        <p:nvSpPr>
          <p:cNvPr id="9" name="8 Rectángulo"/>
          <p:cNvSpPr/>
          <p:nvPr/>
        </p:nvSpPr>
        <p:spPr>
          <a:xfrm>
            <a:off x="1074420" y="2828836"/>
            <a:ext cx="5783580" cy="461665"/>
          </a:xfrm>
          <a:prstGeom prst="rect">
            <a:avLst/>
          </a:prstGeom>
        </p:spPr>
        <p:txBody>
          <a:bodyPr wrap="square">
            <a:spAutoFit/>
          </a:bodyPr>
          <a:lstStyle/>
          <a:p>
            <a:r>
              <a:rPr lang="es-ES" sz="1200" b="1" u="sng" dirty="0">
                <a:hlinkClick r:id="rId4"/>
              </a:rPr>
              <a:t>http://</a:t>
            </a:r>
            <a:r>
              <a:rPr lang="es-ES" sz="1200" b="1" u="sng" dirty="0" smtClean="0">
                <a:hlinkClick r:id="rId4"/>
              </a:rPr>
              <a:t>www.bilbao.eus/cs/Satellite?c=BIO_Generico_FA&amp;cid=1279117289803&amp;language=eu&amp;pagename=Bilbaonet%2FBIO_Generico_FA%2FBIO_GenericoGertu</a:t>
            </a:r>
            <a:r>
              <a:rPr lang="es-ES" sz="1200" b="1" u="sng" dirty="0" smtClean="0"/>
              <a:t> </a:t>
            </a:r>
            <a:endParaRPr lang="es-ES" sz="1200" b="1" u="sng" dirty="0"/>
          </a:p>
        </p:txBody>
      </p:sp>
      <p:sp>
        <p:nvSpPr>
          <p:cNvPr id="10" name="9 Rectángulo"/>
          <p:cNvSpPr/>
          <p:nvPr/>
        </p:nvSpPr>
        <p:spPr>
          <a:xfrm>
            <a:off x="1074420" y="1438394"/>
            <a:ext cx="2053319" cy="369332"/>
          </a:xfrm>
          <a:prstGeom prst="rect">
            <a:avLst/>
          </a:prstGeom>
        </p:spPr>
        <p:txBody>
          <a:bodyPr wrap="none">
            <a:spAutoFit/>
          </a:bodyPr>
          <a:lstStyle/>
          <a:p>
            <a:r>
              <a:rPr lang="es-ES" b="1" i="1" dirty="0"/>
              <a:t>Material </a:t>
            </a:r>
            <a:r>
              <a:rPr lang="es-ES" b="1" i="1" dirty="0" err="1"/>
              <a:t>osagarria</a:t>
            </a:r>
            <a:r>
              <a:rPr lang="es-ES" b="1" i="1" dirty="0"/>
              <a:t>:</a:t>
            </a:r>
            <a:endParaRPr lang="es-ES" dirty="0"/>
          </a:p>
        </p:txBody>
      </p:sp>
    </p:spTree>
    <p:extLst>
      <p:ext uri="{BB962C8B-B14F-4D97-AF65-F5344CB8AC3E}">
        <p14:creationId xmlns:p14="http://schemas.microsoft.com/office/powerpoint/2010/main" val="754651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3018837" y="764024"/>
            <a:ext cx="1368965" cy="369332"/>
          </a:xfrm>
          <a:prstGeom prst="rect">
            <a:avLst/>
          </a:prstGeom>
        </p:spPr>
        <p:txBody>
          <a:bodyPr wrap="none">
            <a:spAutoFit/>
          </a:bodyPr>
          <a:lstStyle/>
          <a:p>
            <a:r>
              <a:rPr lang="es-ES" b="1" dirty="0" err="1">
                <a:solidFill>
                  <a:srgbClr val="00B050"/>
                </a:solidFill>
              </a:rPr>
              <a:t>Erantzuna</a:t>
            </a:r>
            <a:r>
              <a:rPr lang="es-ES" b="1" dirty="0">
                <a:solidFill>
                  <a:srgbClr val="00B050"/>
                </a:solidFill>
              </a:rPr>
              <a:t>: E</a:t>
            </a:r>
            <a:endParaRPr lang="es-ES" dirty="0">
              <a:solidFill>
                <a:srgbClr val="00B050"/>
              </a:solidFill>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105169" y="1314449"/>
            <a:ext cx="6565265" cy="4055745"/>
          </a:xfrm>
          <a:prstGeom prst="rect">
            <a:avLst/>
          </a:prstGeom>
          <a:noFill/>
          <a:ln>
            <a:noFill/>
          </a:ln>
        </p:spPr>
      </p:pic>
    </p:spTree>
    <p:extLst>
      <p:ext uri="{BB962C8B-B14F-4D97-AF65-F5344CB8AC3E}">
        <p14:creationId xmlns:p14="http://schemas.microsoft.com/office/powerpoint/2010/main" val="3204150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819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 y="1095058"/>
            <a:ext cx="888682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280160" y="2164556"/>
            <a:ext cx="4572000" cy="1477328"/>
          </a:xfrm>
          <a:prstGeom prst="rect">
            <a:avLst/>
          </a:prstGeom>
        </p:spPr>
        <p:txBody>
          <a:bodyPr>
            <a:spAutoFit/>
          </a:bodyPr>
          <a:lstStyle/>
          <a:p>
            <a:r>
              <a:rPr lang="eu-ES" b="1" dirty="0"/>
              <a:t>A</a:t>
            </a:r>
            <a:r>
              <a:rPr lang="eu-ES" dirty="0"/>
              <a:t>. Txistu asko sortzen dute ahoan. </a:t>
            </a:r>
            <a:endParaRPr lang="es-ES" dirty="0"/>
          </a:p>
          <a:p>
            <a:r>
              <a:rPr lang="eu-ES" b="1" dirty="0"/>
              <a:t>B.</a:t>
            </a:r>
            <a:r>
              <a:rPr lang="eu-ES" dirty="0"/>
              <a:t> Aurpegiko zimurrak behar baino lehen agertzen dira. </a:t>
            </a:r>
            <a:endParaRPr lang="es-ES" dirty="0"/>
          </a:p>
          <a:p>
            <a:r>
              <a:rPr lang="eu-ES" b="1" dirty="0"/>
              <a:t>C.</a:t>
            </a:r>
            <a:r>
              <a:rPr lang="eu-ES" dirty="0"/>
              <a:t> Hats gaiztoa eta muxu desatseginak.</a:t>
            </a:r>
            <a:endParaRPr lang="es-ES" dirty="0"/>
          </a:p>
          <a:p>
            <a:r>
              <a:rPr lang="eu-ES" b="1" dirty="0"/>
              <a:t>D.</a:t>
            </a:r>
            <a:r>
              <a:rPr lang="eu-ES" dirty="0"/>
              <a:t> Guztiak</a:t>
            </a:r>
            <a:endParaRPr lang="es-ES" dirty="0"/>
          </a:p>
        </p:txBody>
      </p:sp>
      <p:sp>
        <p:nvSpPr>
          <p:cNvPr id="1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3" name="12 Objeto"/>
          <p:cNvGraphicFramePr>
            <a:graphicFrameLocks noChangeAspect="1"/>
          </p:cNvGraphicFramePr>
          <p:nvPr>
            <p:extLst>
              <p:ext uri="{D42A27DB-BD31-4B8C-83A1-F6EECF244321}">
                <p14:modId xmlns:p14="http://schemas.microsoft.com/office/powerpoint/2010/main" val="733630558"/>
              </p:ext>
            </p:extLst>
          </p:nvPr>
        </p:nvGraphicFramePr>
        <p:xfrm>
          <a:off x="4911090" y="3607594"/>
          <a:ext cx="3295650" cy="1533525"/>
        </p:xfrm>
        <a:graphic>
          <a:graphicData uri="http://schemas.openxmlformats.org/presentationml/2006/ole">
            <mc:AlternateContent xmlns:mc="http://schemas.openxmlformats.org/markup-compatibility/2006">
              <mc:Choice xmlns:v="urn:schemas-microsoft-com:vml" Requires="v">
                <p:oleObj spid="_x0000_s8240" name="Imagen de mapa de bits" r:id="rId6" imgW="4723810" imgH="2172003" progId="Paint.Picture">
                  <p:embed/>
                </p:oleObj>
              </mc:Choice>
              <mc:Fallback>
                <p:oleObj name="Imagen de mapa de bits" r:id="rId6" imgW="4723810" imgH="2172003" progId="Paint.Picture">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090" y="3607594"/>
                        <a:ext cx="3295650"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5706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6" name="5 Rectángulo"/>
          <p:cNvSpPr/>
          <p:nvPr/>
        </p:nvSpPr>
        <p:spPr>
          <a:xfrm>
            <a:off x="3079604" y="684014"/>
            <a:ext cx="1511376" cy="369332"/>
          </a:xfrm>
          <a:prstGeom prst="rect">
            <a:avLst/>
          </a:prstGeom>
        </p:spPr>
        <p:txBody>
          <a:bodyPr wrap="none">
            <a:spAutoFit/>
          </a:bodyPr>
          <a:lstStyle/>
          <a:p>
            <a:r>
              <a:rPr lang="eu-ES" b="1" dirty="0">
                <a:solidFill>
                  <a:srgbClr val="00B050"/>
                </a:solidFill>
              </a:rPr>
              <a:t>Erantzuna:  </a:t>
            </a:r>
            <a:r>
              <a:rPr lang="eu-ES" b="1" dirty="0" smtClean="0">
                <a:solidFill>
                  <a:srgbClr val="00B050"/>
                </a:solidFill>
              </a:rPr>
              <a:t>D.</a:t>
            </a:r>
            <a:endParaRPr lang="es-ES" dirty="0">
              <a:solidFill>
                <a:srgbClr val="00B050"/>
              </a:solidFill>
            </a:endParaRPr>
          </a:p>
        </p:txBody>
      </p:sp>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8" y="2485708"/>
            <a:ext cx="8886825"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1247910" y="1541264"/>
            <a:ext cx="2053319" cy="369332"/>
          </a:xfrm>
          <a:prstGeom prst="rect">
            <a:avLst/>
          </a:prstGeom>
        </p:spPr>
        <p:txBody>
          <a:bodyPr wrap="none">
            <a:spAutoFit/>
          </a:bodyPr>
          <a:lstStyle/>
          <a:p>
            <a:r>
              <a:rPr lang="es-ES" b="1" i="1" dirty="0"/>
              <a:t>Material </a:t>
            </a:r>
            <a:r>
              <a:rPr lang="es-ES" b="1" i="1" dirty="0" err="1"/>
              <a:t>osagarria</a:t>
            </a:r>
            <a:r>
              <a:rPr lang="es-ES" b="1" i="1" dirty="0"/>
              <a:t>:</a:t>
            </a:r>
            <a:endParaRPr lang="es-ES" dirty="0"/>
          </a:p>
        </p:txBody>
      </p:sp>
      <p:pic>
        <p:nvPicPr>
          <p:cNvPr id="12" name="11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Tree>
    <p:extLst>
      <p:ext uri="{BB962C8B-B14F-4D97-AF65-F5344CB8AC3E}">
        <p14:creationId xmlns:p14="http://schemas.microsoft.com/office/powerpoint/2010/main" val="1622534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6825"/>
            <a:ext cx="88868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632" y="1889125"/>
            <a:ext cx="888682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3028950" y="3686175"/>
            <a:ext cx="3086100" cy="2000250"/>
          </a:xfrm>
          <a:prstGeom prst="rect">
            <a:avLst/>
          </a:prstGeom>
          <a:noFill/>
          <a:ln>
            <a:noFill/>
          </a:ln>
        </p:spPr>
      </p:pic>
      <p:pic>
        <p:nvPicPr>
          <p:cNvPr id="12" name="11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Tree>
    <p:extLst>
      <p:ext uri="{BB962C8B-B14F-4D97-AF65-F5344CB8AC3E}">
        <p14:creationId xmlns:p14="http://schemas.microsoft.com/office/powerpoint/2010/main" val="2872678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6" name="5 Rectángulo"/>
          <p:cNvSpPr/>
          <p:nvPr/>
        </p:nvSpPr>
        <p:spPr>
          <a:xfrm>
            <a:off x="1451420" y="981194"/>
            <a:ext cx="1989199" cy="646331"/>
          </a:xfrm>
          <a:prstGeom prst="rect">
            <a:avLst/>
          </a:prstGeom>
        </p:spPr>
        <p:txBody>
          <a:bodyPr wrap="none">
            <a:spAutoFit/>
          </a:bodyPr>
          <a:lstStyle/>
          <a:p>
            <a:endParaRPr lang="es-ES" b="1" i="1" dirty="0" smtClean="0"/>
          </a:p>
          <a:p>
            <a:r>
              <a:rPr lang="es-ES" b="1" i="1" dirty="0" smtClean="0"/>
              <a:t>Material </a:t>
            </a:r>
            <a:r>
              <a:rPr lang="es-ES" b="1" i="1" dirty="0" err="1"/>
              <a:t>osagarria</a:t>
            </a:r>
            <a:endParaRPr lang="es-ES" dirty="0"/>
          </a:p>
        </p:txBody>
      </p:sp>
      <p:sp>
        <p:nvSpPr>
          <p:cNvPr id="8" name="7 Rectángulo"/>
          <p:cNvSpPr/>
          <p:nvPr/>
        </p:nvSpPr>
        <p:spPr>
          <a:xfrm>
            <a:off x="3079604" y="684014"/>
            <a:ext cx="1492396" cy="369332"/>
          </a:xfrm>
          <a:prstGeom prst="rect">
            <a:avLst/>
          </a:prstGeom>
        </p:spPr>
        <p:txBody>
          <a:bodyPr wrap="none">
            <a:spAutoFit/>
          </a:bodyPr>
          <a:lstStyle/>
          <a:p>
            <a:r>
              <a:rPr lang="eu-ES" b="1" dirty="0">
                <a:solidFill>
                  <a:srgbClr val="00B050"/>
                </a:solidFill>
              </a:rPr>
              <a:t>Erantzuna:  C.</a:t>
            </a:r>
            <a:endParaRPr lang="es-ES" dirty="0">
              <a:solidFill>
                <a:srgbClr val="00B050"/>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359" name="Picture 2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2438400"/>
            <a:ext cx="297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646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8" name="7 Rectángulo"/>
          <p:cNvSpPr/>
          <p:nvPr/>
        </p:nvSpPr>
        <p:spPr>
          <a:xfrm>
            <a:off x="2973501" y="684014"/>
            <a:ext cx="1322478" cy="369332"/>
          </a:xfrm>
          <a:prstGeom prst="rect">
            <a:avLst/>
          </a:prstGeom>
        </p:spPr>
        <p:txBody>
          <a:bodyPr wrap="none">
            <a:spAutoFit/>
          </a:bodyPr>
          <a:lstStyle/>
          <a:p>
            <a:r>
              <a:rPr lang="en-US" b="1" dirty="0" err="1">
                <a:solidFill>
                  <a:srgbClr val="00B050"/>
                </a:solidFill>
              </a:rPr>
              <a:t>Erantzuna</a:t>
            </a:r>
            <a:r>
              <a:rPr lang="en-US" b="1" dirty="0">
                <a:solidFill>
                  <a:srgbClr val="00B050"/>
                </a:solidFill>
              </a:rPr>
              <a:t> B</a:t>
            </a:r>
            <a:endParaRPr lang="es-ES" dirty="0">
              <a:solidFill>
                <a:srgbClr val="00B050"/>
              </a:solidFill>
            </a:endParaRPr>
          </a:p>
        </p:txBody>
      </p:sp>
      <p:sp>
        <p:nvSpPr>
          <p:cNvPr id="10" name="9 Rectángulo"/>
          <p:cNvSpPr/>
          <p:nvPr/>
        </p:nvSpPr>
        <p:spPr>
          <a:xfrm>
            <a:off x="902970" y="1577339"/>
            <a:ext cx="7086600" cy="3416320"/>
          </a:xfrm>
          <a:prstGeom prst="rect">
            <a:avLst/>
          </a:prstGeom>
        </p:spPr>
        <p:txBody>
          <a:bodyPr wrap="square">
            <a:spAutoFit/>
          </a:bodyPr>
          <a:lstStyle/>
          <a:p>
            <a:r>
              <a:rPr lang="en-US" dirty="0" err="1"/>
              <a:t>Horrela</a:t>
            </a:r>
            <a:r>
              <a:rPr lang="en-US" dirty="0"/>
              <a:t> </a:t>
            </a:r>
            <a:r>
              <a:rPr lang="en-US" dirty="0" err="1"/>
              <a:t>erantzun</a:t>
            </a:r>
            <a:r>
              <a:rPr lang="en-US" dirty="0"/>
              <a:t> </a:t>
            </a:r>
            <a:r>
              <a:rPr lang="en-US" dirty="0" err="1"/>
              <a:t>zion</a:t>
            </a:r>
            <a:r>
              <a:rPr lang="en-US" dirty="0"/>
              <a:t> R.J. Reynolds </a:t>
            </a:r>
            <a:r>
              <a:rPr lang="en-US" dirty="0" err="1"/>
              <a:t>konpainiako</a:t>
            </a:r>
            <a:r>
              <a:rPr lang="en-US" dirty="0"/>
              <a:t> </a:t>
            </a:r>
            <a:r>
              <a:rPr lang="en-US" dirty="0" err="1"/>
              <a:t>exekutibo</a:t>
            </a:r>
            <a:r>
              <a:rPr lang="en-US" dirty="0"/>
              <a:t> </a:t>
            </a:r>
            <a:r>
              <a:rPr lang="en-US" dirty="0" err="1"/>
              <a:t>batek</a:t>
            </a:r>
            <a:r>
              <a:rPr lang="en-US" dirty="0"/>
              <a:t> –</a:t>
            </a:r>
            <a:r>
              <a:rPr lang="en-US" dirty="0" err="1"/>
              <a:t>konpainia</a:t>
            </a:r>
            <a:r>
              <a:rPr lang="en-US" dirty="0"/>
              <a:t> </a:t>
            </a:r>
            <a:r>
              <a:rPr lang="en-US" dirty="0" err="1"/>
              <a:t>horrek</a:t>
            </a:r>
            <a:r>
              <a:rPr lang="en-US" dirty="0"/>
              <a:t> </a:t>
            </a:r>
            <a:r>
              <a:rPr lang="en-US" dirty="0" err="1"/>
              <a:t>gamelu</a:t>
            </a:r>
            <a:r>
              <a:rPr lang="en-US" dirty="0"/>
              <a:t> </a:t>
            </a:r>
            <a:r>
              <a:rPr lang="en-US" dirty="0" err="1"/>
              <a:t>izena</a:t>
            </a:r>
            <a:r>
              <a:rPr lang="en-US" dirty="0"/>
              <a:t> </a:t>
            </a:r>
            <a:r>
              <a:rPr lang="en-US" dirty="0" err="1"/>
              <a:t>duen</a:t>
            </a:r>
            <a:r>
              <a:rPr lang="en-US" dirty="0"/>
              <a:t> </a:t>
            </a:r>
            <a:r>
              <a:rPr lang="en-US" dirty="0" err="1"/>
              <a:t>tabako-marka</a:t>
            </a:r>
            <a:r>
              <a:rPr lang="en-US" dirty="0"/>
              <a:t> bat </a:t>
            </a:r>
            <a:r>
              <a:rPr lang="en-US" dirty="0" err="1"/>
              <a:t>ekoizten</a:t>
            </a:r>
            <a:r>
              <a:rPr lang="en-US" dirty="0"/>
              <a:t> du– David </a:t>
            </a:r>
            <a:r>
              <a:rPr lang="en-US" dirty="0" err="1"/>
              <a:t>Goerlitz-i</a:t>
            </a:r>
            <a:r>
              <a:rPr lang="en-US" dirty="0"/>
              <a:t>, </a:t>
            </a:r>
            <a:r>
              <a:rPr lang="en-US" dirty="0" err="1"/>
              <a:t>garai</a:t>
            </a:r>
            <a:r>
              <a:rPr lang="en-US" dirty="0"/>
              <a:t> </a:t>
            </a:r>
            <a:r>
              <a:rPr lang="en-US" dirty="0" err="1"/>
              <a:t>batean</a:t>
            </a:r>
            <a:r>
              <a:rPr lang="en-US" dirty="0"/>
              <a:t> Winston </a:t>
            </a:r>
            <a:r>
              <a:rPr lang="en-US" dirty="0" err="1"/>
              <a:t>markako</a:t>
            </a:r>
            <a:r>
              <a:rPr lang="en-US" dirty="0"/>
              <a:t> </a:t>
            </a:r>
            <a:r>
              <a:rPr lang="en-US" dirty="0" err="1"/>
              <a:t>iragarkietan</a:t>
            </a:r>
            <a:r>
              <a:rPr lang="en-US" dirty="0"/>
              <a:t> </a:t>
            </a:r>
            <a:r>
              <a:rPr lang="en-US" dirty="0" err="1"/>
              <a:t>agertzen</a:t>
            </a:r>
            <a:r>
              <a:rPr lang="en-US" dirty="0"/>
              <a:t> </a:t>
            </a:r>
            <a:r>
              <a:rPr lang="en-US" dirty="0" err="1"/>
              <a:t>zen</a:t>
            </a:r>
            <a:r>
              <a:rPr lang="en-US" dirty="0"/>
              <a:t> </a:t>
            </a:r>
            <a:r>
              <a:rPr lang="en-US" dirty="0" err="1"/>
              <a:t>unaiari</a:t>
            </a:r>
            <a:r>
              <a:rPr lang="en-US" dirty="0"/>
              <a:t>, hark </a:t>
            </a:r>
            <a:r>
              <a:rPr lang="en-US" dirty="0" err="1"/>
              <a:t>beraiek</a:t>
            </a:r>
            <a:r>
              <a:rPr lang="en-US" dirty="0"/>
              <a:t> </a:t>
            </a:r>
            <a:r>
              <a:rPr lang="en-US" dirty="0" err="1"/>
              <a:t>zergatik</a:t>
            </a:r>
            <a:r>
              <a:rPr lang="en-US" dirty="0"/>
              <a:t> </a:t>
            </a:r>
            <a:r>
              <a:rPr lang="en-US" dirty="0" err="1"/>
              <a:t>ez</a:t>
            </a:r>
            <a:r>
              <a:rPr lang="en-US" dirty="0"/>
              <a:t> </a:t>
            </a:r>
            <a:r>
              <a:rPr lang="en-US" dirty="0" err="1"/>
              <a:t>zuten</a:t>
            </a:r>
            <a:r>
              <a:rPr lang="en-US" dirty="0"/>
              <a:t> </a:t>
            </a:r>
            <a:r>
              <a:rPr lang="en-US" dirty="0" err="1"/>
              <a:t>erretzen</a:t>
            </a:r>
            <a:r>
              <a:rPr lang="en-US" dirty="0"/>
              <a:t> </a:t>
            </a:r>
            <a:r>
              <a:rPr lang="en-US" dirty="0" err="1"/>
              <a:t>galdegin</a:t>
            </a:r>
            <a:r>
              <a:rPr lang="en-US" dirty="0"/>
              <a:t> </a:t>
            </a:r>
            <a:r>
              <a:rPr lang="en-US" dirty="0" err="1"/>
              <a:t>zionean</a:t>
            </a:r>
            <a:r>
              <a:rPr lang="en-US" dirty="0"/>
              <a:t>. </a:t>
            </a:r>
            <a:r>
              <a:rPr lang="es-ES" dirty="0" err="1"/>
              <a:t>Erantzun</a:t>
            </a:r>
            <a:r>
              <a:rPr lang="es-ES" dirty="0"/>
              <a:t> </a:t>
            </a:r>
            <a:r>
              <a:rPr lang="es-ES" dirty="0" err="1"/>
              <a:t>hori</a:t>
            </a:r>
            <a:r>
              <a:rPr lang="es-ES" dirty="0"/>
              <a:t> 1976. </a:t>
            </a:r>
            <a:r>
              <a:rPr lang="es-ES" dirty="0" err="1"/>
              <a:t>urtean</a:t>
            </a:r>
            <a:r>
              <a:rPr lang="es-ES" dirty="0"/>
              <a:t> </a:t>
            </a:r>
            <a:r>
              <a:rPr lang="es-ES" dirty="0" err="1"/>
              <a:t>Amerikako</a:t>
            </a:r>
            <a:r>
              <a:rPr lang="es-ES" dirty="0"/>
              <a:t> </a:t>
            </a:r>
            <a:r>
              <a:rPr lang="es-ES" dirty="0" err="1"/>
              <a:t>Tabako</a:t>
            </a:r>
            <a:r>
              <a:rPr lang="es-ES" dirty="0"/>
              <a:t> Industriaren </a:t>
            </a:r>
            <a:r>
              <a:rPr lang="es-ES" dirty="0" err="1"/>
              <a:t>aurka</a:t>
            </a:r>
            <a:r>
              <a:rPr lang="es-ES" dirty="0"/>
              <a:t> </a:t>
            </a:r>
            <a:r>
              <a:rPr lang="es-ES" dirty="0" err="1"/>
              <a:t>Marylanden</a:t>
            </a:r>
            <a:r>
              <a:rPr lang="es-ES" dirty="0"/>
              <a:t> </a:t>
            </a:r>
            <a:r>
              <a:rPr lang="es-ES" dirty="0" err="1"/>
              <a:t>egindako</a:t>
            </a:r>
            <a:r>
              <a:rPr lang="es-ES" dirty="0"/>
              <a:t> </a:t>
            </a:r>
            <a:r>
              <a:rPr lang="es-ES" dirty="0" err="1"/>
              <a:t>sumarioan</a:t>
            </a:r>
            <a:r>
              <a:rPr lang="es-ES" dirty="0"/>
              <a:t> jaso zen. </a:t>
            </a:r>
            <a:r>
              <a:rPr lang="es-ES" dirty="0" err="1"/>
              <a:t>Agiri</a:t>
            </a:r>
            <a:r>
              <a:rPr lang="es-ES" dirty="0"/>
              <a:t> </a:t>
            </a:r>
            <a:r>
              <a:rPr lang="es-ES" dirty="0" err="1"/>
              <a:t>horiek</a:t>
            </a:r>
            <a:r>
              <a:rPr lang="es-ES" dirty="0"/>
              <a:t> </a:t>
            </a:r>
            <a:r>
              <a:rPr lang="es-ES" dirty="0" err="1"/>
              <a:t>Kaliforniako</a:t>
            </a:r>
            <a:r>
              <a:rPr lang="es-ES" dirty="0"/>
              <a:t> </a:t>
            </a:r>
            <a:r>
              <a:rPr lang="es-ES" dirty="0" err="1"/>
              <a:t>Unibertsitateko</a:t>
            </a:r>
            <a:r>
              <a:rPr lang="es-ES" dirty="0"/>
              <a:t> </a:t>
            </a:r>
            <a:r>
              <a:rPr lang="es-ES" dirty="0" err="1"/>
              <a:t>webgunean</a:t>
            </a:r>
            <a:r>
              <a:rPr lang="es-ES" dirty="0"/>
              <a:t> </a:t>
            </a:r>
            <a:r>
              <a:rPr lang="es-ES" dirty="0" err="1"/>
              <a:t>kontsulta</a:t>
            </a:r>
            <a:r>
              <a:rPr lang="es-ES" dirty="0"/>
              <a:t> </a:t>
            </a:r>
            <a:r>
              <a:rPr lang="es-ES" dirty="0" err="1"/>
              <a:t>ditzakezue</a:t>
            </a:r>
            <a:r>
              <a:rPr lang="es-ES" dirty="0"/>
              <a:t>: </a:t>
            </a:r>
          </a:p>
          <a:p>
            <a:r>
              <a:rPr lang="es-ES" dirty="0"/>
              <a:t> </a:t>
            </a:r>
          </a:p>
          <a:p>
            <a:r>
              <a:rPr lang="es-ES" dirty="0"/>
              <a:t> </a:t>
            </a:r>
          </a:p>
          <a:p>
            <a:r>
              <a:rPr lang="es-ES" b="1" i="1" dirty="0"/>
              <a:t>Material </a:t>
            </a:r>
            <a:r>
              <a:rPr lang="es-ES" b="1" i="1" dirty="0" err="1"/>
              <a:t>osagarria</a:t>
            </a:r>
            <a:r>
              <a:rPr lang="es-ES" b="1" i="1" dirty="0"/>
              <a:t>:</a:t>
            </a:r>
            <a:endParaRPr lang="es-ES" dirty="0"/>
          </a:p>
          <a:p>
            <a:r>
              <a:rPr lang="es-ES" dirty="0"/>
              <a:t> </a:t>
            </a:r>
          </a:p>
          <a:p>
            <a:r>
              <a:rPr lang="es-ES" b="1" u="sng" dirty="0">
                <a:hlinkClick r:id="rId4"/>
              </a:rPr>
              <a:t>http://www.library.ucsf.edu/tobacco/litigation/md/3mdcomplaint.html</a:t>
            </a:r>
            <a:r>
              <a:rPr lang="es-ES" b="1" u="sng" dirty="0"/>
              <a:t> </a:t>
            </a:r>
            <a:endParaRPr lang="es-ES" dirty="0"/>
          </a:p>
        </p:txBody>
      </p:sp>
    </p:spTree>
    <p:extLst>
      <p:ext uri="{BB962C8B-B14F-4D97-AF65-F5344CB8AC3E}">
        <p14:creationId xmlns:p14="http://schemas.microsoft.com/office/powerpoint/2010/main" val="2280457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817370" y="3646170"/>
            <a:ext cx="6063932" cy="1862454"/>
          </a:xfrm>
          <a:prstGeom prst="rect">
            <a:avLst/>
          </a:prstGeom>
          <a:noFill/>
          <a:ln>
            <a:noFill/>
          </a:ln>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638" y="1070610"/>
            <a:ext cx="88868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565910" y="1920508"/>
            <a:ext cx="6172200" cy="1477328"/>
          </a:xfrm>
          <a:prstGeom prst="rect">
            <a:avLst/>
          </a:prstGeom>
        </p:spPr>
        <p:txBody>
          <a:bodyPr wrap="square">
            <a:spAutoFit/>
          </a:bodyPr>
          <a:lstStyle/>
          <a:p>
            <a:r>
              <a:rPr lang="es-ES" dirty="0"/>
              <a:t>A. </a:t>
            </a:r>
            <a:r>
              <a:rPr lang="es-ES" dirty="0" err="1"/>
              <a:t>Birikiek</a:t>
            </a:r>
            <a:r>
              <a:rPr lang="es-ES" dirty="0"/>
              <a:t> </a:t>
            </a:r>
            <a:r>
              <a:rPr lang="es-ES" dirty="0" err="1"/>
              <a:t>edukiera</a:t>
            </a:r>
            <a:r>
              <a:rPr lang="es-ES" dirty="0"/>
              <a:t> </a:t>
            </a:r>
            <a:r>
              <a:rPr lang="es-ES" dirty="0" err="1"/>
              <a:t>handitzen</a:t>
            </a:r>
            <a:r>
              <a:rPr lang="es-ES" dirty="0"/>
              <a:t> </a:t>
            </a:r>
            <a:r>
              <a:rPr lang="es-ES" dirty="0" err="1"/>
              <a:t>dute</a:t>
            </a:r>
            <a:r>
              <a:rPr lang="es-ES" dirty="0"/>
              <a:t> </a:t>
            </a:r>
            <a:r>
              <a:rPr lang="es-ES" dirty="0" err="1"/>
              <a:t>ke</a:t>
            </a:r>
            <a:r>
              <a:rPr lang="es-ES" dirty="0"/>
              <a:t> </a:t>
            </a:r>
            <a:r>
              <a:rPr lang="es-ES" dirty="0" err="1"/>
              <a:t>gehiago</a:t>
            </a:r>
            <a:r>
              <a:rPr lang="es-ES" dirty="0"/>
              <a:t> </a:t>
            </a:r>
            <a:r>
              <a:rPr lang="es-ES" dirty="0" err="1"/>
              <a:t>irensteko</a:t>
            </a:r>
            <a:r>
              <a:rPr lang="es-ES" dirty="0"/>
              <a:t>.</a:t>
            </a:r>
          </a:p>
          <a:p>
            <a:r>
              <a:rPr lang="es-ES" dirty="0"/>
              <a:t>B. </a:t>
            </a:r>
            <a:r>
              <a:rPr lang="es-ES" dirty="0" err="1"/>
              <a:t>Bronkioak</a:t>
            </a:r>
            <a:r>
              <a:rPr lang="es-ES" dirty="0"/>
              <a:t> </a:t>
            </a:r>
            <a:r>
              <a:rPr lang="es-ES" dirty="0" err="1"/>
              <a:t>hazi</a:t>
            </a:r>
            <a:r>
              <a:rPr lang="es-ES" dirty="0"/>
              <a:t> </a:t>
            </a:r>
            <a:r>
              <a:rPr lang="es-ES" dirty="0" err="1"/>
              <a:t>egiten</a:t>
            </a:r>
            <a:r>
              <a:rPr lang="es-ES" dirty="0"/>
              <a:t> </a:t>
            </a:r>
            <a:r>
              <a:rPr lang="es-ES" dirty="0" err="1"/>
              <a:t>dira</a:t>
            </a:r>
            <a:r>
              <a:rPr lang="es-ES" dirty="0"/>
              <a:t> kea </a:t>
            </a:r>
            <a:r>
              <a:rPr lang="es-ES" dirty="0" err="1"/>
              <a:t>hobeto</a:t>
            </a:r>
            <a:r>
              <a:rPr lang="es-ES" dirty="0"/>
              <a:t> </a:t>
            </a:r>
            <a:r>
              <a:rPr lang="es-ES" dirty="0" err="1"/>
              <a:t>igarotzeko</a:t>
            </a:r>
            <a:r>
              <a:rPr lang="es-ES" dirty="0"/>
              <a:t>.</a:t>
            </a:r>
          </a:p>
          <a:p>
            <a:r>
              <a:rPr lang="es-ES" dirty="0"/>
              <a:t>C. </a:t>
            </a:r>
            <a:r>
              <a:rPr lang="es-ES" dirty="0" err="1"/>
              <a:t>Arteriak</a:t>
            </a:r>
            <a:r>
              <a:rPr lang="es-ES" dirty="0"/>
              <a:t> </a:t>
            </a:r>
            <a:r>
              <a:rPr lang="es-ES" dirty="0" err="1"/>
              <a:t>zabaldu</a:t>
            </a:r>
            <a:r>
              <a:rPr lang="es-ES" dirty="0"/>
              <a:t> </a:t>
            </a:r>
            <a:r>
              <a:rPr lang="es-ES" dirty="0" err="1"/>
              <a:t>egiten</a:t>
            </a:r>
            <a:r>
              <a:rPr lang="es-ES" dirty="0"/>
              <a:t> </a:t>
            </a:r>
            <a:r>
              <a:rPr lang="es-ES" dirty="0" err="1"/>
              <a:t>dira</a:t>
            </a:r>
            <a:r>
              <a:rPr lang="es-ES" dirty="0"/>
              <a:t> </a:t>
            </a:r>
            <a:r>
              <a:rPr lang="es-ES" dirty="0" err="1"/>
              <a:t>odoletik</a:t>
            </a:r>
            <a:r>
              <a:rPr lang="es-ES" dirty="0"/>
              <a:t> </a:t>
            </a:r>
            <a:r>
              <a:rPr lang="es-ES" dirty="0" err="1"/>
              <a:t>hobeto</a:t>
            </a:r>
            <a:r>
              <a:rPr lang="es-ES" dirty="0"/>
              <a:t> </a:t>
            </a:r>
            <a:r>
              <a:rPr lang="es-ES" dirty="0" err="1"/>
              <a:t>igarotzeko</a:t>
            </a:r>
            <a:r>
              <a:rPr lang="es-ES" dirty="0"/>
              <a:t>.</a:t>
            </a:r>
          </a:p>
          <a:p>
            <a:r>
              <a:rPr lang="es-ES" dirty="0"/>
              <a:t>D. </a:t>
            </a:r>
            <a:r>
              <a:rPr lang="es-ES" dirty="0" err="1"/>
              <a:t>Globulu</a:t>
            </a:r>
            <a:r>
              <a:rPr lang="es-ES" dirty="0"/>
              <a:t> </a:t>
            </a:r>
            <a:r>
              <a:rPr lang="es-ES" dirty="0" err="1"/>
              <a:t>gorri</a:t>
            </a:r>
            <a:r>
              <a:rPr lang="es-ES" dirty="0"/>
              <a:t> </a:t>
            </a:r>
            <a:r>
              <a:rPr lang="es-ES" dirty="0" err="1"/>
              <a:t>gehiago</a:t>
            </a:r>
            <a:r>
              <a:rPr lang="es-ES" dirty="0"/>
              <a:t> </a:t>
            </a:r>
            <a:r>
              <a:rPr lang="es-ES" dirty="0" err="1"/>
              <a:t>sortzen</a:t>
            </a:r>
            <a:r>
              <a:rPr lang="es-ES" dirty="0"/>
              <a:t> da, oxigeno </a:t>
            </a:r>
            <a:r>
              <a:rPr lang="es-ES" dirty="0" err="1"/>
              <a:t>gutxiago</a:t>
            </a:r>
            <a:r>
              <a:rPr lang="es-ES" dirty="0"/>
              <a:t> </a:t>
            </a:r>
            <a:r>
              <a:rPr lang="es-ES" dirty="0" err="1"/>
              <a:t>heltzen</a:t>
            </a:r>
            <a:r>
              <a:rPr lang="es-ES" dirty="0"/>
              <a:t> </a:t>
            </a:r>
            <a:r>
              <a:rPr lang="es-ES" dirty="0" err="1"/>
              <a:t>delako</a:t>
            </a:r>
            <a:r>
              <a:rPr lang="es-ES" dirty="0"/>
              <a:t> </a:t>
            </a:r>
            <a:r>
              <a:rPr lang="es-ES" dirty="0" err="1"/>
              <a:t>odolera</a:t>
            </a:r>
            <a:r>
              <a:rPr lang="es-ES" dirty="0"/>
              <a:t>.</a:t>
            </a:r>
          </a:p>
        </p:txBody>
      </p:sp>
    </p:spTree>
    <p:extLst>
      <p:ext uri="{BB962C8B-B14F-4D97-AF65-F5344CB8AC3E}">
        <p14:creationId xmlns:p14="http://schemas.microsoft.com/office/powerpoint/2010/main" val="1115061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72" y="560705"/>
            <a:ext cx="88868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28700" y="1750398"/>
            <a:ext cx="6640830" cy="1754326"/>
          </a:xfrm>
          <a:prstGeom prst="rect">
            <a:avLst/>
          </a:prstGeom>
        </p:spPr>
        <p:txBody>
          <a:bodyPr wrap="square">
            <a:spAutoFit/>
          </a:bodyPr>
          <a:lstStyle/>
          <a:p>
            <a:r>
              <a:rPr lang="es-ES" b="1" i="1" dirty="0"/>
              <a:t>Material </a:t>
            </a:r>
            <a:r>
              <a:rPr lang="es-ES" b="1" i="1" dirty="0" err="1"/>
              <a:t>osagarria</a:t>
            </a:r>
            <a:r>
              <a:rPr lang="es-ES" b="1" i="1" dirty="0"/>
              <a:t>:</a:t>
            </a:r>
            <a:endParaRPr lang="es-ES" dirty="0"/>
          </a:p>
          <a:p>
            <a:r>
              <a:rPr lang="es-ES" dirty="0"/>
              <a:t> </a:t>
            </a:r>
          </a:p>
          <a:p>
            <a:r>
              <a:rPr lang="es-ES" dirty="0"/>
              <a:t> </a:t>
            </a:r>
          </a:p>
          <a:p>
            <a:r>
              <a:rPr lang="es-ES" dirty="0"/>
              <a:t> </a:t>
            </a:r>
          </a:p>
          <a:p>
            <a:r>
              <a:rPr lang="es-ES" b="1" u="sng" dirty="0">
                <a:hlinkClick r:id="rId5"/>
              </a:rPr>
              <a:t>https://dejadefumarconconocimiento.wordpress.com/2012/02/11/tabaquismo-y-enfermedades-circulatorias/</a:t>
            </a:r>
            <a:r>
              <a:rPr lang="es-ES" b="1" dirty="0"/>
              <a:t> </a:t>
            </a:r>
            <a:endParaRPr lang="es-ES" dirty="0"/>
          </a:p>
        </p:txBody>
      </p:sp>
    </p:spTree>
    <p:extLst>
      <p:ext uri="{BB962C8B-B14F-4D97-AF65-F5344CB8AC3E}">
        <p14:creationId xmlns:p14="http://schemas.microsoft.com/office/powerpoint/2010/main" val="2074397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1371600" y="2130266"/>
            <a:ext cx="4572000" cy="1477328"/>
          </a:xfrm>
          <a:prstGeom prst="rect">
            <a:avLst/>
          </a:prstGeom>
        </p:spPr>
        <p:txBody>
          <a:bodyPr>
            <a:spAutoFit/>
          </a:bodyPr>
          <a:lstStyle/>
          <a:p>
            <a:r>
              <a:rPr lang="eu-ES" b="1" dirty="0"/>
              <a:t>A. </a:t>
            </a:r>
            <a:r>
              <a:rPr lang="eu-ES" dirty="0"/>
              <a:t>Plastikozko botilen tapoiak</a:t>
            </a:r>
            <a:endParaRPr lang="es-ES" dirty="0"/>
          </a:p>
          <a:p>
            <a:r>
              <a:rPr lang="eu-ES" b="1" dirty="0"/>
              <a:t>B</a:t>
            </a:r>
            <a:r>
              <a:rPr lang="eu-ES" dirty="0"/>
              <a:t>.  Plastikozko bilgarria (</a:t>
            </a:r>
            <a:r>
              <a:rPr lang="es-ES" dirty="0" err="1"/>
              <a:t>gozokienak</a:t>
            </a:r>
            <a:r>
              <a:rPr lang="eu-ES" dirty="0"/>
              <a:t>, patata frijituen poltsak, , etc.)</a:t>
            </a:r>
            <a:endParaRPr lang="es-ES" dirty="0"/>
          </a:p>
          <a:p>
            <a:r>
              <a:rPr lang="eu-ES" b="1" dirty="0"/>
              <a:t>C</a:t>
            </a:r>
            <a:r>
              <a:rPr lang="eu-ES" dirty="0"/>
              <a:t>.  </a:t>
            </a:r>
            <a:r>
              <a:rPr lang="es-ES" dirty="0" err="1"/>
              <a:t>Zigarro-puntak</a:t>
            </a:r>
            <a:endParaRPr lang="es-ES" dirty="0"/>
          </a:p>
          <a:p>
            <a:r>
              <a:rPr lang="eu-ES" b="1" dirty="0"/>
              <a:t>D</a:t>
            </a:r>
            <a:r>
              <a:rPr lang="eu-ES" dirty="0"/>
              <a:t>. Edarien latak</a:t>
            </a:r>
            <a:endParaRPr lang="es-ES" dirty="0"/>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4538186" y="3406140"/>
            <a:ext cx="2810828" cy="2142014"/>
          </a:xfrm>
          <a:prstGeom prst="rect">
            <a:avLst/>
          </a:prstGeom>
          <a:noFill/>
          <a:ln>
            <a:noFill/>
          </a:ln>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680" y="997288"/>
            <a:ext cx="7963852" cy="71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733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01365" y="375404"/>
            <a:ext cx="1335430" cy="369332"/>
          </a:xfrm>
          <a:prstGeom prst="rect">
            <a:avLst/>
          </a:prstGeom>
        </p:spPr>
        <p:txBody>
          <a:bodyPr wrap="none">
            <a:spAutoFit/>
          </a:bodyPr>
          <a:lstStyle/>
          <a:p>
            <a:r>
              <a:rPr lang="es-ES" b="1" dirty="0">
                <a:solidFill>
                  <a:srgbClr val="00B050"/>
                </a:solidFill>
              </a:rPr>
              <a:t>Respuesta C</a:t>
            </a:r>
            <a:endParaRPr lang="es-ES" dirty="0">
              <a:solidFill>
                <a:srgbClr val="00B050"/>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819" y="1968500"/>
            <a:ext cx="8398192"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Tree>
    <p:extLst>
      <p:ext uri="{BB962C8B-B14F-4D97-AF65-F5344CB8AC3E}">
        <p14:creationId xmlns:p14="http://schemas.microsoft.com/office/powerpoint/2010/main" val="3647035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13883687"/>
              </p:ext>
            </p:extLst>
          </p:nvPr>
        </p:nvGraphicFramePr>
        <p:xfrm>
          <a:off x="1391233" y="925830"/>
          <a:ext cx="6301156" cy="5017768"/>
        </p:xfrm>
        <a:graphic>
          <a:graphicData uri="http://schemas.openxmlformats.org/drawingml/2006/table">
            <a:tbl>
              <a:tblPr firstRow="1" firstCol="1" bandRow="1">
                <a:tableStyleId>{5C22544A-7EE6-4342-B048-85BDC9FD1C3A}</a:tableStyleId>
              </a:tblPr>
              <a:tblGrid>
                <a:gridCol w="711999">
                  <a:extLst>
                    <a:ext uri="{9D8B030D-6E8A-4147-A177-3AD203B41FA5}">
                      <a16:colId xmlns:a16="http://schemas.microsoft.com/office/drawing/2014/main" val="20000"/>
                    </a:ext>
                  </a:extLst>
                </a:gridCol>
                <a:gridCol w="1117831">
                  <a:extLst>
                    <a:ext uri="{9D8B030D-6E8A-4147-A177-3AD203B41FA5}">
                      <a16:colId xmlns:a16="http://schemas.microsoft.com/office/drawing/2014/main" val="20001"/>
                    </a:ext>
                  </a:extLst>
                </a:gridCol>
                <a:gridCol w="1016015">
                  <a:extLst>
                    <a:ext uri="{9D8B030D-6E8A-4147-A177-3AD203B41FA5}">
                      <a16:colId xmlns:a16="http://schemas.microsoft.com/office/drawing/2014/main" val="20002"/>
                    </a:ext>
                  </a:extLst>
                </a:gridCol>
                <a:gridCol w="3455311">
                  <a:extLst>
                    <a:ext uri="{9D8B030D-6E8A-4147-A177-3AD203B41FA5}">
                      <a16:colId xmlns:a16="http://schemas.microsoft.com/office/drawing/2014/main" val="20003"/>
                    </a:ext>
                  </a:extLst>
                </a:gridCol>
              </a:tblGrid>
              <a:tr h="112396">
                <a:tc>
                  <a:txBody>
                    <a:bodyPr/>
                    <a:lstStyle/>
                    <a:p>
                      <a:pPr>
                        <a:lnSpc>
                          <a:spcPct val="115000"/>
                        </a:lnSpc>
                        <a:spcAft>
                          <a:spcPts val="0"/>
                        </a:spcAft>
                      </a:pPr>
                      <a:r>
                        <a:rPr lang="es-ES" sz="600" dirty="0" err="1">
                          <a:effectLst/>
                        </a:rPr>
                        <a:t>Zka</a:t>
                      </a:r>
                      <a:r>
                        <a:rPr lang="es-ES" sz="600" dirty="0">
                          <a:effectLst/>
                        </a:rPr>
                        <a:t>.</a:t>
                      </a:r>
                      <a:endParaRPr lang="es-ES" sz="600" dirty="0">
                        <a:effectLst/>
                        <a:latin typeface="Calibri"/>
                        <a:ea typeface="Calibri"/>
                        <a:cs typeface="Times New Roman"/>
                      </a:endParaRPr>
                    </a:p>
                  </a:txBody>
                  <a:tcPr marL="38559" marR="38559" marT="0" marB="0"/>
                </a:tc>
                <a:tc>
                  <a:txBody>
                    <a:bodyPr/>
                    <a:lstStyle/>
                    <a:p>
                      <a:pPr>
                        <a:lnSpc>
                          <a:spcPct val="115000"/>
                        </a:lnSpc>
                        <a:spcAft>
                          <a:spcPts val="0"/>
                        </a:spcAft>
                      </a:pPr>
                      <a:r>
                        <a:rPr lang="es-ES" sz="600">
                          <a:effectLst/>
                        </a:rPr>
                        <a:t>OBJEKTUA</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s-ES" sz="600">
                          <a:effectLst/>
                        </a:rPr>
                        <a:t>GUZTIRA</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s-ES" sz="600">
                          <a:effectLst/>
                        </a:rPr>
                        <a:t>BITXIKERIA BAT</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0"/>
                  </a:ext>
                </a:extLst>
              </a:tr>
              <a:tr h="474083">
                <a:tc>
                  <a:txBody>
                    <a:bodyPr/>
                    <a:lstStyle/>
                    <a:p>
                      <a:pPr>
                        <a:lnSpc>
                          <a:spcPct val="115000"/>
                        </a:lnSpc>
                        <a:spcAft>
                          <a:spcPts val="0"/>
                        </a:spcAft>
                      </a:pPr>
                      <a:r>
                        <a:rPr lang="es-ES" sz="900">
                          <a:effectLst/>
                        </a:rPr>
                        <a:t>1</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Zigarrokinak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2.043.470</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Lerrokatzen baditugu, eskolako 4.257 autobusetako lerroa egiteko beste zigarrokin dago. Bazenekien zigarrokin horiek (iragazkiak), benetan, zelulosa azetato izeneko plastiko batez eginda daudela?</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1"/>
                  </a:ext>
                </a:extLst>
              </a:tr>
              <a:tr h="355403">
                <a:tc>
                  <a:txBody>
                    <a:bodyPr/>
                    <a:lstStyle/>
                    <a:p>
                      <a:pPr>
                        <a:lnSpc>
                          <a:spcPct val="115000"/>
                        </a:lnSpc>
                        <a:spcAft>
                          <a:spcPts val="0"/>
                        </a:spcAft>
                      </a:pPr>
                      <a:r>
                        <a:rPr lang="es-ES" sz="900">
                          <a:effectLst/>
                        </a:rPr>
                        <a:t>2</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Jakien bilgarriak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1.685.422</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Bazenekien jakien bilgarri gehienak, baita patata-poltsak eta gozokien bilgarriak ere, plastikozkoak direla egiatan? (Begira itsasoko zaborraren osaera gehiago ikasteko)</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2"/>
                  </a:ext>
                </a:extLst>
              </a:tr>
              <a:tr h="204357">
                <a:tc>
                  <a:txBody>
                    <a:bodyPr/>
                    <a:lstStyle/>
                    <a:p>
                      <a:pPr>
                        <a:lnSpc>
                          <a:spcPct val="115000"/>
                        </a:lnSpc>
                        <a:spcAft>
                          <a:spcPts val="0"/>
                        </a:spcAft>
                      </a:pPr>
                      <a:r>
                        <a:rPr lang="es-ES" sz="900">
                          <a:effectLst/>
                        </a:rPr>
                        <a:t>3</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Plastikozko edari-botilak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940.170</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Super Bowl ikusten ari den zale bakoitzari 11 freskagarri emateko beste edari-botila daude.</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3"/>
                  </a:ext>
                </a:extLst>
              </a:tr>
              <a:tr h="306535">
                <a:tc>
                  <a:txBody>
                    <a:bodyPr/>
                    <a:lstStyle/>
                    <a:p>
                      <a:pPr>
                        <a:lnSpc>
                          <a:spcPct val="115000"/>
                        </a:lnSpc>
                        <a:spcAft>
                          <a:spcPts val="0"/>
                        </a:spcAft>
                      </a:pPr>
                      <a:r>
                        <a:rPr lang="es-ES" sz="900">
                          <a:effectLst/>
                        </a:rPr>
                        <a:t>4</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Plastikozko botilen estalkiak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847.972</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Bazter batetik bestera lerrokatzen baditugu, 3 futbol-zelai estaltzeko beste estalki daude.</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4"/>
                  </a:ext>
                </a:extLst>
              </a:tr>
              <a:tr h="177701">
                <a:tc>
                  <a:txBody>
                    <a:bodyPr/>
                    <a:lstStyle/>
                    <a:p>
                      <a:pPr>
                        <a:lnSpc>
                          <a:spcPct val="115000"/>
                        </a:lnSpc>
                        <a:spcAft>
                          <a:spcPts val="0"/>
                        </a:spcAft>
                      </a:pPr>
                      <a:r>
                        <a:rPr lang="es-ES" sz="900">
                          <a:effectLst/>
                        </a:rPr>
                        <a:t>5</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Lastotxoak/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555.007</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Estatu Batuetan, soilik, 500 miloi lastotxo erabiltzen eta botatzen dira. </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5"/>
                  </a:ext>
                </a:extLst>
              </a:tr>
              <a:tr h="177701">
                <a:tc>
                  <a:txBody>
                    <a:bodyPr/>
                    <a:lstStyle/>
                    <a:p>
                      <a:pPr>
                        <a:lnSpc>
                          <a:spcPct val="115000"/>
                        </a:lnSpc>
                        <a:spcAft>
                          <a:spcPts val="0"/>
                        </a:spcAft>
                      </a:pPr>
                      <a:r>
                        <a:rPr lang="es-ES" sz="900">
                          <a:effectLst/>
                        </a:rPr>
                        <a:t>6</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Nahasgailuak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441.493</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Denak batzen baditugu, kamio batek baino gehiago pisatzen dute poltsa guztiek. </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6"/>
                  </a:ext>
                </a:extLst>
              </a:tr>
              <a:tr h="408713">
                <a:tc>
                  <a:txBody>
                    <a:bodyPr/>
                    <a:lstStyle/>
                    <a:p>
                      <a:pPr>
                        <a:lnSpc>
                          <a:spcPct val="115000"/>
                        </a:lnSpc>
                        <a:spcAft>
                          <a:spcPts val="0"/>
                        </a:spcAft>
                      </a:pPr>
                      <a:r>
                        <a:rPr lang="es-ES" sz="900">
                          <a:effectLst/>
                        </a:rPr>
                        <a:t>7</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Erosketa egiteko plastikozko poltsak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394.796</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Beirazko edari-botilak politak eta bikainak izan daitezke berrerabiltzeko, esaterako, pitxarrak edo beste artisau-proiektu batzuk.</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7"/>
                  </a:ext>
                </a:extLst>
              </a:tr>
              <a:tr h="316055">
                <a:tc>
                  <a:txBody>
                    <a:bodyPr/>
                    <a:lstStyle/>
                    <a:p>
                      <a:pPr>
                        <a:lnSpc>
                          <a:spcPct val="115000"/>
                        </a:lnSpc>
                        <a:spcAft>
                          <a:spcPts val="0"/>
                        </a:spcAft>
                      </a:pPr>
                      <a:r>
                        <a:rPr lang="es-ES" sz="900">
                          <a:effectLst/>
                        </a:rPr>
                        <a:t>8</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Beirazko edari-botilak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389.088</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Atal honetan, zabor-poltsak, bokaten poltsak, jantzi-dendetako poltsak, egunkarietakoak eta beste askoz gehiago sartzen dira.</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8"/>
                  </a:ext>
                </a:extLst>
              </a:tr>
              <a:tr h="316055">
                <a:tc>
                  <a:txBody>
                    <a:bodyPr/>
                    <a:lstStyle/>
                    <a:p>
                      <a:pPr>
                        <a:lnSpc>
                          <a:spcPct val="115000"/>
                        </a:lnSpc>
                        <a:spcAft>
                          <a:spcPts val="0"/>
                        </a:spcAft>
                      </a:pPr>
                      <a:r>
                        <a:rPr lang="es-ES" sz="900">
                          <a:effectLst/>
                        </a:rPr>
                        <a:t>9</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Plastikozko beste poltsa batzuk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368.746</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Uste denez, estatubatuarrek paperezko 10 bilioi poltsa kontsumitzen dituzte urtean. Poltsa asko dira!</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09"/>
                  </a:ext>
                </a:extLst>
              </a:tr>
              <a:tr h="177701">
                <a:tc>
                  <a:txBody>
                    <a:bodyPr/>
                    <a:lstStyle/>
                    <a:p>
                      <a:pPr>
                        <a:lnSpc>
                          <a:spcPct val="115000"/>
                        </a:lnSpc>
                        <a:spcAft>
                          <a:spcPts val="0"/>
                        </a:spcAft>
                      </a:pPr>
                      <a:r>
                        <a:rPr lang="es-ES" sz="900">
                          <a:effectLst/>
                        </a:rPr>
                        <a:t>10</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Paper-poltsak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339.170</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Birziklatu eta gero, aluminiozko lata bat 60 egunetan bakarrik bihurtzen da lata berri bat.</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10"/>
                  </a:ext>
                </a:extLst>
              </a:tr>
              <a:tr h="177701">
                <a:tc>
                  <a:txBody>
                    <a:bodyPr/>
                    <a:lstStyle/>
                    <a:p>
                      <a:pPr>
                        <a:lnSpc>
                          <a:spcPct val="115000"/>
                        </a:lnSpc>
                        <a:spcAft>
                          <a:spcPts val="0"/>
                        </a:spcAft>
                      </a:pPr>
                      <a:r>
                        <a:rPr lang="es-ES" sz="900">
                          <a:effectLst/>
                        </a:rPr>
                        <a:t>11</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Edari-latak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312.996</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Kategoria honetan, freskagarri- eta kafe-basoetan eramateko edarien estalkiak sartzen dira.</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11"/>
                  </a:ext>
                </a:extLst>
              </a:tr>
              <a:tr h="316055">
                <a:tc>
                  <a:txBody>
                    <a:bodyPr/>
                    <a:lstStyle/>
                    <a:p>
                      <a:pPr>
                        <a:lnSpc>
                          <a:spcPct val="115000"/>
                        </a:lnSpc>
                        <a:spcAft>
                          <a:spcPts val="0"/>
                        </a:spcAft>
                      </a:pPr>
                      <a:r>
                        <a:rPr lang="es-ES" sz="900">
                          <a:effectLst/>
                        </a:rPr>
                        <a:t>12</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Plastikozko estalkiak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dirty="0">
                          <a:effectLst/>
                        </a:rPr>
                        <a:t>304.638</a:t>
                      </a:r>
                      <a:endParaRPr lang="es-ES" sz="600" dirty="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Botilen metalezko estalkiak bikainak dira eskulanak egiteko. Jaso itzazu metalezko estalkiak, argazki-marko bat dekoratzeko edo dama-jokoa egiteko.</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12"/>
                  </a:ext>
                </a:extLst>
              </a:tr>
              <a:tr h="316055">
                <a:tc>
                  <a:txBody>
                    <a:bodyPr/>
                    <a:lstStyle/>
                    <a:p>
                      <a:pPr>
                        <a:lnSpc>
                          <a:spcPct val="115000"/>
                        </a:lnSpc>
                        <a:spcAft>
                          <a:spcPts val="0"/>
                        </a:spcAft>
                      </a:pPr>
                      <a:r>
                        <a:rPr lang="es-ES" sz="900">
                          <a:effectLst/>
                        </a:rPr>
                        <a:t>13</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Botilen estalkiak (metalezkoak)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282.743</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Beste plater eta edalontzi daude jai bat antolatzeko eta Newark-eko biztanle guztiak gonbidatzeko. New Jersey</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13"/>
                  </a:ext>
                </a:extLst>
              </a:tr>
              <a:tr h="316055">
                <a:tc>
                  <a:txBody>
                    <a:bodyPr/>
                    <a:lstStyle/>
                    <a:p>
                      <a:pPr>
                        <a:lnSpc>
                          <a:spcPct val="115000"/>
                        </a:lnSpc>
                        <a:spcAft>
                          <a:spcPts val="0"/>
                        </a:spcAft>
                      </a:pPr>
                      <a:r>
                        <a:rPr lang="es-ES" sz="900">
                          <a:effectLst/>
                        </a:rPr>
                        <a:t>14</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Plastikozko platerak eta edalontziak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234.692</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Hurrengoan, kontuan hartu ontzi horiek berriro erabil ditzakezula, kromoak edo, eskulanak egiteko osagarriak eramateko edo biltzeko.</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14"/>
                  </a:ext>
                </a:extLst>
              </a:tr>
              <a:tr h="474083">
                <a:tc>
                  <a:txBody>
                    <a:bodyPr/>
                    <a:lstStyle/>
                    <a:p>
                      <a:pPr>
                        <a:lnSpc>
                          <a:spcPct val="115000"/>
                        </a:lnSpc>
                        <a:spcAft>
                          <a:spcPts val="0"/>
                        </a:spcAft>
                      </a:pPr>
                      <a:r>
                        <a:rPr lang="es-ES" sz="900">
                          <a:effectLst/>
                        </a:rPr>
                        <a:t>15</a:t>
                      </a:r>
                      <a:endParaRPr lang="es-ES" sz="600">
                        <a:effectLst/>
                        <a:latin typeface="Calibri"/>
                        <a:ea typeface="Calibri"/>
                        <a:cs typeface="Times New Roman"/>
                      </a:endParaRPr>
                    </a:p>
                  </a:txBody>
                  <a:tcPr marL="38559" marR="38559" marT="0" marB="0"/>
                </a:tc>
                <a:tc>
                  <a:txBody>
                    <a:bodyPr/>
                    <a:lstStyle/>
                    <a:p>
                      <a:pPr>
                        <a:lnSpc>
                          <a:spcPct val="115000"/>
                        </a:lnSpc>
                        <a:spcAft>
                          <a:spcPts val="0"/>
                        </a:spcAft>
                      </a:pPr>
                      <a:r>
                        <a:rPr lang="eu-ES" sz="600">
                          <a:effectLst/>
                        </a:rPr>
                        <a:t>Plastikozko ontzi eramangarriak</a:t>
                      </a:r>
                      <a:endParaRPr lang="es-ES" sz="600">
                        <a:effectLst/>
                        <a:latin typeface="Calibri"/>
                        <a:ea typeface="Calibri"/>
                        <a:cs typeface="Times New Roman"/>
                      </a:endParaRPr>
                    </a:p>
                  </a:txBody>
                  <a:tcPr marL="38559" marR="38559" marT="0" marB="0"/>
                </a:tc>
                <a:tc>
                  <a:txBody>
                    <a:bodyPr/>
                    <a:lstStyle/>
                    <a:p>
                      <a:pPr algn="r">
                        <a:lnSpc>
                          <a:spcPct val="115000"/>
                        </a:lnSpc>
                        <a:spcAft>
                          <a:spcPts val="0"/>
                        </a:spcAft>
                      </a:pPr>
                      <a:r>
                        <a:rPr lang="es-ES" sz="800">
                          <a:effectLst/>
                        </a:rPr>
                        <a:t>233.595</a:t>
                      </a:r>
                      <a:endParaRPr lang="es-ES" sz="600">
                        <a:effectLst/>
                        <a:latin typeface="Calibri"/>
                        <a:ea typeface="Calibri"/>
                        <a:cs typeface="Times New Roman"/>
                      </a:endParaRPr>
                    </a:p>
                  </a:txBody>
                  <a:tcPr marL="38559" marR="38559" marT="0" marB="0"/>
                </a:tc>
                <a:tc>
                  <a:txBody>
                    <a:bodyPr/>
                    <a:lstStyle/>
                    <a:p>
                      <a:pPr>
                        <a:lnSpc>
                          <a:spcPts val="1200"/>
                        </a:lnSpc>
                        <a:spcAft>
                          <a:spcPts val="0"/>
                        </a:spcAft>
                      </a:pPr>
                      <a:r>
                        <a:rPr lang="eu-ES" sz="600">
                          <a:effectLst/>
                        </a:rPr>
                        <a:t>Hemen sartzen dira plastikozko lonak, plastikozko kutxak, arrantzako amuak eta, etxetresna elektrikoak eta produktu elektronikoak babesteko kortxo zuria. Sinestezina bada ere, kortxo zuria ere plastiko mota bat da.</a:t>
                      </a:r>
                      <a:endParaRPr lang="es-ES" sz="600">
                        <a:effectLst/>
                        <a:latin typeface="Calibri"/>
                        <a:ea typeface="Calibri"/>
                        <a:cs typeface="Times New Roman"/>
                      </a:endParaRPr>
                    </a:p>
                  </a:txBody>
                  <a:tcPr marL="38559" marR="38559" marT="0" marB="0"/>
                </a:tc>
                <a:extLst>
                  <a:ext uri="{0D108BD9-81ED-4DB2-BD59-A6C34878D82A}">
                    <a16:rowId xmlns:a16="http://schemas.microsoft.com/office/drawing/2014/main" val="10015"/>
                  </a:ext>
                </a:extLst>
              </a:tr>
              <a:tr h="391119">
                <a:tc gridSpan="4">
                  <a:txBody>
                    <a:bodyPr/>
                    <a:lstStyle/>
                    <a:p>
                      <a:pPr algn="ctr">
                        <a:lnSpc>
                          <a:spcPct val="115000"/>
                        </a:lnSpc>
                        <a:spcBef>
                          <a:spcPts val="300"/>
                        </a:spcBef>
                        <a:spcAft>
                          <a:spcPts val="300"/>
                        </a:spcAft>
                      </a:pPr>
                      <a:r>
                        <a:rPr lang="es-ES" sz="500" dirty="0">
                          <a:effectLst/>
                        </a:rPr>
                        <a:t>ITURRIA: ITSASERTZEN NAZIOARTEKO GARBIKETA 2013</a:t>
                      </a:r>
                      <a:endParaRPr lang="es-ES" sz="600" dirty="0">
                        <a:effectLst/>
                      </a:endParaRPr>
                    </a:p>
                    <a:p>
                      <a:pPr algn="ctr">
                        <a:lnSpc>
                          <a:spcPct val="115000"/>
                        </a:lnSpc>
                        <a:spcBef>
                          <a:spcPts val="300"/>
                        </a:spcBef>
                        <a:spcAft>
                          <a:spcPts val="300"/>
                        </a:spcAft>
                      </a:pPr>
                      <a:r>
                        <a:rPr lang="es-ES" sz="500" dirty="0" err="1">
                          <a:effectLst/>
                        </a:rPr>
                        <a:t>Zerrenda</a:t>
                      </a:r>
                      <a:r>
                        <a:rPr lang="es-ES" sz="500" dirty="0">
                          <a:effectLst/>
                        </a:rPr>
                        <a:t> </a:t>
                      </a:r>
                      <a:r>
                        <a:rPr lang="es-ES" sz="500" dirty="0" err="1">
                          <a:effectLst/>
                        </a:rPr>
                        <a:t>eguneratuago</a:t>
                      </a:r>
                      <a:r>
                        <a:rPr lang="es-ES" sz="500" dirty="0">
                          <a:effectLst/>
                        </a:rPr>
                        <a:t> </a:t>
                      </a:r>
                      <a:r>
                        <a:rPr lang="es-ES" sz="500" dirty="0" err="1">
                          <a:effectLst/>
                        </a:rPr>
                        <a:t>bat</a:t>
                      </a:r>
                      <a:r>
                        <a:rPr lang="es-ES" sz="500" dirty="0">
                          <a:effectLst/>
                        </a:rPr>
                        <a:t> </a:t>
                      </a:r>
                      <a:r>
                        <a:rPr lang="es-ES" sz="500" dirty="0" err="1">
                          <a:effectLst/>
                        </a:rPr>
                        <a:t>ikusteko</a:t>
                      </a:r>
                      <a:r>
                        <a:rPr lang="es-ES" sz="500" dirty="0">
                          <a:effectLst/>
                        </a:rPr>
                        <a:t> </a:t>
                      </a:r>
                      <a:r>
                        <a:rPr lang="es-ES" sz="500" u="sng" dirty="0">
                          <a:effectLst/>
                          <a:hlinkClick r:id="rId2"/>
                        </a:rPr>
                        <a:t>www.oceanconservancy.org/our</a:t>
                      </a:r>
                      <a:endParaRPr lang="es-ES" sz="600" dirty="0">
                        <a:effectLst/>
                      </a:endParaRPr>
                    </a:p>
                    <a:p>
                      <a:pPr>
                        <a:lnSpc>
                          <a:spcPct val="115000"/>
                        </a:lnSpc>
                        <a:spcAft>
                          <a:spcPts val="0"/>
                        </a:spcAft>
                      </a:pPr>
                      <a:r>
                        <a:rPr lang="es-ES" sz="500" dirty="0" err="1">
                          <a:effectLst/>
                        </a:rPr>
                        <a:t>Jakiteko</a:t>
                      </a:r>
                      <a:r>
                        <a:rPr lang="es-ES" sz="500" dirty="0">
                          <a:effectLst/>
                        </a:rPr>
                        <a:t> </a:t>
                      </a:r>
                      <a:r>
                        <a:rPr lang="es-ES" sz="500" dirty="0" err="1">
                          <a:effectLst/>
                        </a:rPr>
                        <a:t>zein</a:t>
                      </a:r>
                      <a:r>
                        <a:rPr lang="es-ES" sz="500" dirty="0">
                          <a:effectLst/>
                        </a:rPr>
                        <a:t> den </a:t>
                      </a:r>
                      <a:r>
                        <a:rPr lang="es-ES" sz="500" dirty="0" err="1">
                          <a:effectLst/>
                        </a:rPr>
                        <a:t>gehien</a:t>
                      </a:r>
                      <a:r>
                        <a:rPr lang="es-ES" sz="500" dirty="0">
                          <a:effectLst/>
                        </a:rPr>
                        <a:t> </a:t>
                      </a:r>
                      <a:r>
                        <a:rPr lang="es-ES" sz="500" dirty="0" err="1">
                          <a:effectLst/>
                        </a:rPr>
                        <a:t>aurkitzen</a:t>
                      </a:r>
                      <a:r>
                        <a:rPr lang="es-ES" sz="500" dirty="0">
                          <a:effectLst/>
                        </a:rPr>
                        <a:t> </a:t>
                      </a:r>
                      <a:r>
                        <a:rPr lang="es-ES" sz="500" dirty="0" err="1">
                          <a:effectLst/>
                        </a:rPr>
                        <a:t>diren</a:t>
                      </a:r>
                      <a:r>
                        <a:rPr lang="es-ES" sz="500" dirty="0">
                          <a:effectLst/>
                        </a:rPr>
                        <a:t> </a:t>
                      </a:r>
                      <a:r>
                        <a:rPr lang="es-ES" sz="500" dirty="0" err="1">
                          <a:effectLst/>
                        </a:rPr>
                        <a:t>objektuen</a:t>
                      </a:r>
                      <a:r>
                        <a:rPr lang="es-ES" sz="500" dirty="0">
                          <a:effectLst/>
                        </a:rPr>
                        <a:t> </a:t>
                      </a:r>
                      <a:r>
                        <a:rPr lang="es-ES" sz="500" dirty="0" err="1">
                          <a:effectLst/>
                        </a:rPr>
                        <a:t>tokiko</a:t>
                      </a:r>
                      <a:r>
                        <a:rPr lang="es-ES" sz="500" dirty="0">
                          <a:effectLst/>
                        </a:rPr>
                        <a:t> </a:t>
                      </a:r>
                      <a:r>
                        <a:rPr lang="es-ES" sz="500" dirty="0" err="1">
                          <a:effectLst/>
                        </a:rPr>
                        <a:t>zerrenda</a:t>
                      </a:r>
                      <a:r>
                        <a:rPr lang="es-ES" sz="500" dirty="0">
                          <a:effectLst/>
                        </a:rPr>
                        <a:t> </a:t>
                      </a:r>
                      <a:r>
                        <a:rPr lang="es-ES" sz="500" u="sng" dirty="0">
                          <a:effectLst/>
                          <a:hlinkClick r:id="rId3"/>
                        </a:rPr>
                        <a:t>www.coastalcleanupdata.org</a:t>
                      </a:r>
                      <a:endParaRPr lang="es-ES" sz="600" dirty="0">
                        <a:effectLst/>
                        <a:latin typeface="Calibri"/>
                        <a:ea typeface="Calibri"/>
                        <a:cs typeface="Times New Roman"/>
                      </a:endParaRPr>
                    </a:p>
                  </a:txBody>
                  <a:tcPr marL="38559" marR="38559"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16"/>
                  </a:ext>
                </a:extLst>
              </a:tr>
            </a:tbl>
          </a:graphicData>
        </a:graphic>
      </p:graphicFrame>
      <p:pic>
        <p:nvPicPr>
          <p:cNvPr id="5" name="4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Tree>
    <p:extLst>
      <p:ext uri="{BB962C8B-B14F-4D97-AF65-F5344CB8AC3E}">
        <p14:creationId xmlns:p14="http://schemas.microsoft.com/office/powerpoint/2010/main" val="1504564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1257300" y="648385"/>
            <a:ext cx="4572000" cy="646331"/>
          </a:xfrm>
          <a:prstGeom prst="rect">
            <a:avLst/>
          </a:prstGeom>
        </p:spPr>
        <p:txBody>
          <a:bodyPr>
            <a:spAutoFit/>
          </a:bodyPr>
          <a:lstStyle/>
          <a:p>
            <a:r>
              <a:rPr lang="es-ES" b="1" i="1" dirty="0"/>
              <a:t> </a:t>
            </a:r>
            <a:endParaRPr lang="es-ES" dirty="0"/>
          </a:p>
          <a:p>
            <a:r>
              <a:rPr lang="es-ES" b="1" i="1" dirty="0"/>
              <a:t>Material </a:t>
            </a:r>
            <a:r>
              <a:rPr lang="es-ES" b="1" i="1" dirty="0" err="1"/>
              <a:t>osagarria</a:t>
            </a:r>
            <a:r>
              <a:rPr lang="es-ES" b="1" i="1" dirty="0"/>
              <a:t>:</a:t>
            </a:r>
            <a:endParaRPr lang="es-ES" dirty="0"/>
          </a:p>
        </p:txBody>
      </p:sp>
      <p:sp>
        <p:nvSpPr>
          <p:cNvPr id="7" name="6 Rectángulo"/>
          <p:cNvSpPr/>
          <p:nvPr/>
        </p:nvSpPr>
        <p:spPr>
          <a:xfrm>
            <a:off x="1108710" y="2271445"/>
            <a:ext cx="6480810" cy="276999"/>
          </a:xfrm>
          <a:prstGeom prst="rect">
            <a:avLst/>
          </a:prstGeom>
        </p:spPr>
        <p:txBody>
          <a:bodyPr wrap="square">
            <a:spAutoFit/>
          </a:bodyPr>
          <a:lstStyle/>
          <a:p>
            <a:r>
              <a:rPr lang="es-ES" sz="1200" u="sng" dirty="0">
                <a:hlinkClick r:id="rId4"/>
              </a:rPr>
              <a:t>http://www.lung.org/stop-smoking/smoking-facts/whats-in-a-cigarette.html</a:t>
            </a:r>
            <a:r>
              <a:rPr lang="es-ES" sz="1200" dirty="0"/>
              <a:t> </a:t>
            </a:r>
          </a:p>
        </p:txBody>
      </p:sp>
      <p:sp>
        <p:nvSpPr>
          <p:cNvPr id="2" name="1 Rectángulo"/>
          <p:cNvSpPr/>
          <p:nvPr/>
        </p:nvSpPr>
        <p:spPr>
          <a:xfrm>
            <a:off x="1146878" y="1769864"/>
            <a:ext cx="2143600" cy="307777"/>
          </a:xfrm>
          <a:prstGeom prst="rect">
            <a:avLst/>
          </a:prstGeom>
        </p:spPr>
        <p:txBody>
          <a:bodyPr wrap="none">
            <a:spAutoFit/>
          </a:bodyPr>
          <a:lstStyle/>
          <a:p>
            <a:r>
              <a:rPr lang="es-ES" sz="1400" dirty="0" smtClean="0"/>
              <a:t>American </a:t>
            </a:r>
            <a:r>
              <a:rPr lang="es-ES" sz="1400" dirty="0" err="1"/>
              <a:t>Lung</a:t>
            </a:r>
            <a:r>
              <a:rPr lang="es-ES" sz="1400" dirty="0"/>
              <a:t> </a:t>
            </a:r>
            <a:r>
              <a:rPr lang="es-ES" sz="1400" dirty="0" err="1"/>
              <a:t>Association</a:t>
            </a:r>
            <a:endParaRPr lang="es-ES" sz="1400" dirty="0"/>
          </a:p>
        </p:txBody>
      </p:sp>
    </p:spTree>
    <p:extLst>
      <p:ext uri="{BB962C8B-B14F-4D97-AF65-F5344CB8AC3E}">
        <p14:creationId xmlns:p14="http://schemas.microsoft.com/office/powerpoint/2010/main" val="3338267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1840230" y="1788706"/>
            <a:ext cx="4572000" cy="1200329"/>
          </a:xfrm>
          <a:prstGeom prst="rect">
            <a:avLst/>
          </a:prstGeom>
        </p:spPr>
        <p:txBody>
          <a:bodyPr>
            <a:spAutoFit/>
          </a:bodyPr>
          <a:lstStyle/>
          <a:p>
            <a:r>
              <a:rPr lang="es-ES" b="1" cap="small" dirty="0" err="1">
                <a:effectLst>
                  <a:glow rad="45504">
                    <a:schemeClr val="accent1">
                      <a:satMod val="220000"/>
                      <a:alpha val="35000"/>
                    </a:schemeClr>
                  </a:glow>
                </a:effectLst>
              </a:rPr>
              <a:t>esteka</a:t>
            </a:r>
            <a:r>
              <a:rPr lang="es-ES" b="1" cap="small" dirty="0">
                <a:effectLst>
                  <a:glow rad="45504">
                    <a:schemeClr val="accent1">
                      <a:satMod val="220000"/>
                      <a:alpha val="35000"/>
                    </a:schemeClr>
                  </a:glow>
                </a:effectLst>
              </a:rPr>
              <a:t> </a:t>
            </a:r>
            <a:r>
              <a:rPr lang="es-ES" b="1" cap="small" dirty="0" err="1">
                <a:effectLst>
                  <a:glow rad="45504">
                    <a:schemeClr val="accent1">
                      <a:satMod val="220000"/>
                      <a:alpha val="35000"/>
                    </a:schemeClr>
                  </a:glow>
                </a:effectLst>
              </a:rPr>
              <a:t>interesgarriak</a:t>
            </a:r>
            <a:r>
              <a:rPr lang="es-ES" b="1" cap="small" dirty="0">
                <a:effectLst>
                  <a:glow rad="45504">
                    <a:schemeClr val="accent1">
                      <a:satMod val="220000"/>
                      <a:alpha val="35000"/>
                    </a:schemeClr>
                  </a:glow>
                </a:effectLst>
              </a:rPr>
              <a:t>: </a:t>
            </a:r>
            <a:endParaRPr lang="es-ES" b="1" cap="small" dirty="0"/>
          </a:p>
          <a:p>
            <a:r>
              <a:rPr lang="es-ES" dirty="0"/>
              <a:t> </a:t>
            </a:r>
          </a:p>
          <a:p>
            <a:r>
              <a:rPr lang="es-ES" u="sng" dirty="0">
                <a:hlinkClick r:id="rId4"/>
              </a:rPr>
              <a:t>http://www.estilosdevidasaludable.msssi.gob.es/tabaco/home.htm</a:t>
            </a:r>
            <a:endParaRPr lang="es-ES" dirty="0"/>
          </a:p>
        </p:txBody>
      </p:sp>
    </p:spTree>
    <p:extLst>
      <p:ext uri="{BB962C8B-B14F-4D97-AF65-F5344CB8AC3E}">
        <p14:creationId xmlns:p14="http://schemas.microsoft.com/office/powerpoint/2010/main" val="118809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7" name="6 Rectángulo"/>
          <p:cNvSpPr/>
          <p:nvPr/>
        </p:nvSpPr>
        <p:spPr>
          <a:xfrm>
            <a:off x="994410" y="738485"/>
            <a:ext cx="6617970" cy="861774"/>
          </a:xfrm>
          <a:prstGeom prst="rect">
            <a:avLst/>
          </a:prstGeom>
        </p:spPr>
        <p:txBody>
          <a:bodyPr wrap="square">
            <a:spAutoFit/>
          </a:bodyPr>
          <a:lstStyle/>
          <a:p>
            <a:r>
              <a:rPr lang="es-ES" sz="1600" b="1" dirty="0">
                <a:solidFill>
                  <a:srgbClr val="0070C0"/>
                </a:solidFill>
                <a:effectLst>
                  <a:glow rad="45504">
                    <a:schemeClr val="accent1">
                      <a:satMod val="220000"/>
                      <a:alpha val="35000"/>
                    </a:schemeClr>
                  </a:glow>
                </a:effectLst>
              </a:rPr>
              <a:t>2.-</a:t>
            </a:r>
            <a:r>
              <a:rPr lang="es-ES" sz="1600" dirty="0">
                <a:solidFill>
                  <a:srgbClr val="0070C0"/>
                </a:solidFill>
              </a:rPr>
              <a:t>Zigarro </a:t>
            </a:r>
            <a:r>
              <a:rPr lang="es-ES" sz="1600" dirty="0" err="1">
                <a:solidFill>
                  <a:srgbClr val="0070C0"/>
                </a:solidFill>
              </a:rPr>
              <a:t>elektronikoari</a:t>
            </a:r>
            <a:r>
              <a:rPr lang="es-ES" sz="1600" dirty="0">
                <a:solidFill>
                  <a:srgbClr val="0070C0"/>
                </a:solidFill>
              </a:rPr>
              <a:t> </a:t>
            </a:r>
            <a:r>
              <a:rPr lang="es-ES" sz="1600" dirty="0" err="1">
                <a:solidFill>
                  <a:srgbClr val="0070C0"/>
                </a:solidFill>
              </a:rPr>
              <a:t>buruzko</a:t>
            </a:r>
            <a:r>
              <a:rPr lang="es-ES" sz="1600" dirty="0">
                <a:solidFill>
                  <a:srgbClr val="0070C0"/>
                </a:solidFill>
              </a:rPr>
              <a:t> </a:t>
            </a:r>
            <a:r>
              <a:rPr lang="es-ES" sz="1600" dirty="0" err="1">
                <a:solidFill>
                  <a:srgbClr val="0070C0"/>
                </a:solidFill>
              </a:rPr>
              <a:t>adierazpenak</a:t>
            </a:r>
            <a:r>
              <a:rPr lang="es-ES" sz="1600" dirty="0">
                <a:solidFill>
                  <a:srgbClr val="0070C0"/>
                </a:solidFill>
              </a:rPr>
              <a:t>: (</a:t>
            </a:r>
            <a:r>
              <a:rPr lang="es-ES" sz="1600" dirty="0" err="1">
                <a:solidFill>
                  <a:srgbClr val="0070C0"/>
                </a:solidFill>
              </a:rPr>
              <a:t>erantzun</a:t>
            </a:r>
            <a:r>
              <a:rPr lang="es-ES" sz="1600" dirty="0">
                <a:solidFill>
                  <a:srgbClr val="0070C0"/>
                </a:solidFill>
              </a:rPr>
              <a:t> </a:t>
            </a:r>
            <a:r>
              <a:rPr lang="es-ES" sz="1600" dirty="0" err="1">
                <a:solidFill>
                  <a:srgbClr val="0070C0"/>
                </a:solidFill>
              </a:rPr>
              <a:t>bat</a:t>
            </a:r>
            <a:r>
              <a:rPr lang="es-ES" sz="1600" dirty="0">
                <a:solidFill>
                  <a:srgbClr val="0070C0"/>
                </a:solidFill>
              </a:rPr>
              <a:t> </a:t>
            </a:r>
            <a:r>
              <a:rPr lang="es-ES" sz="1600" dirty="0" err="1">
                <a:solidFill>
                  <a:srgbClr val="0070C0"/>
                </a:solidFill>
              </a:rPr>
              <a:t>baino</a:t>
            </a:r>
            <a:r>
              <a:rPr lang="es-ES" sz="1600" dirty="0">
                <a:solidFill>
                  <a:srgbClr val="0070C0"/>
                </a:solidFill>
              </a:rPr>
              <a:t> </a:t>
            </a:r>
            <a:r>
              <a:rPr lang="es-ES" sz="1600" dirty="0" err="1">
                <a:solidFill>
                  <a:srgbClr val="0070C0"/>
                </a:solidFill>
              </a:rPr>
              <a:t>gehiago</a:t>
            </a:r>
            <a:r>
              <a:rPr lang="es-ES" sz="1600" dirty="0">
                <a:solidFill>
                  <a:srgbClr val="0070C0"/>
                </a:solidFill>
              </a:rPr>
              <a:t> </a:t>
            </a:r>
            <a:r>
              <a:rPr lang="es-ES" sz="1600" dirty="0" err="1">
                <a:solidFill>
                  <a:srgbClr val="0070C0"/>
                </a:solidFill>
              </a:rPr>
              <a:t>eman</a:t>
            </a:r>
            <a:r>
              <a:rPr lang="es-ES" sz="1600" dirty="0">
                <a:solidFill>
                  <a:srgbClr val="0070C0"/>
                </a:solidFill>
              </a:rPr>
              <a:t> </a:t>
            </a:r>
            <a:r>
              <a:rPr lang="es-ES" sz="1600" dirty="0" err="1">
                <a:solidFill>
                  <a:srgbClr val="0070C0"/>
                </a:solidFill>
              </a:rPr>
              <a:t>dezakezu</a:t>
            </a:r>
            <a:r>
              <a:rPr lang="es-ES" sz="1600" dirty="0">
                <a:solidFill>
                  <a:srgbClr val="0070C0"/>
                </a:solidFill>
              </a:rPr>
              <a:t>)</a:t>
            </a:r>
          </a:p>
          <a:p>
            <a:r>
              <a:rPr lang="es-ES" b="1" dirty="0"/>
              <a:t> </a:t>
            </a:r>
            <a:endParaRPr lang="es-ES" dirty="0"/>
          </a:p>
        </p:txBody>
      </p:sp>
      <p:sp>
        <p:nvSpPr>
          <p:cNvPr id="8" name="7 Rectángulo"/>
          <p:cNvSpPr/>
          <p:nvPr/>
        </p:nvSpPr>
        <p:spPr>
          <a:xfrm>
            <a:off x="1177290" y="1820585"/>
            <a:ext cx="4572000" cy="1569660"/>
          </a:xfrm>
          <a:prstGeom prst="rect">
            <a:avLst/>
          </a:prstGeom>
        </p:spPr>
        <p:txBody>
          <a:bodyPr>
            <a:spAutoFit/>
          </a:bodyPr>
          <a:lstStyle/>
          <a:p>
            <a:r>
              <a:rPr lang="eu-ES" sz="1600" b="1" dirty="0"/>
              <a:t>A.</a:t>
            </a:r>
            <a:r>
              <a:rPr lang="eu-ES" sz="1600" dirty="0"/>
              <a:t> Ur-lurruna da.</a:t>
            </a:r>
            <a:endParaRPr lang="es-ES" sz="1600" dirty="0"/>
          </a:p>
          <a:p>
            <a:r>
              <a:rPr lang="eu-ES" sz="1600" b="1" dirty="0"/>
              <a:t>B.</a:t>
            </a:r>
            <a:r>
              <a:rPr lang="eu-ES" sz="1600" dirty="0"/>
              <a:t> Begietan eta arnasbideetan narritadura sortzen du.</a:t>
            </a:r>
            <a:endParaRPr lang="es-ES" sz="1600" dirty="0"/>
          </a:p>
          <a:p>
            <a:r>
              <a:rPr lang="eu-ES" sz="1600" b="1" dirty="0"/>
              <a:t>C.</a:t>
            </a:r>
            <a:r>
              <a:rPr lang="eu-ES" sz="1600" dirty="0"/>
              <a:t> Substantzia toxikoak dauzka; horietako batzuk kartzinogenoak .</a:t>
            </a:r>
            <a:endParaRPr lang="es-ES" sz="1600" dirty="0"/>
          </a:p>
          <a:p>
            <a:r>
              <a:rPr lang="eu-ES" sz="1600" b="1" dirty="0"/>
              <a:t>D.</a:t>
            </a:r>
            <a:r>
              <a:rPr lang="eu-ES" sz="1600" dirty="0"/>
              <a:t> Zigarro klasikoak adina nikotina eduki dezake.</a:t>
            </a:r>
            <a:endParaRPr lang="es-ES" sz="1600" dirty="0"/>
          </a:p>
        </p:txBody>
      </p:sp>
      <p:pic>
        <p:nvPicPr>
          <p:cNvPr id="10" name="9 Imagen" descr="Resultado de imagen de imagenes de cigarrillo electronico"/>
          <p:cNvPicPr/>
          <p:nvPr/>
        </p:nvPicPr>
        <p:blipFill>
          <a:blip r:embed="rId4">
            <a:extLst>
              <a:ext uri="{28A0092B-C50C-407E-A947-70E740481C1C}">
                <a14:useLocalDpi xmlns:a14="http://schemas.microsoft.com/office/drawing/2010/main" val="0"/>
              </a:ext>
            </a:extLst>
          </a:blip>
          <a:srcRect/>
          <a:stretch>
            <a:fillRect/>
          </a:stretch>
        </p:blipFill>
        <p:spPr bwMode="auto">
          <a:xfrm>
            <a:off x="5410517" y="3856355"/>
            <a:ext cx="2003425" cy="1294130"/>
          </a:xfrm>
          <a:prstGeom prst="rect">
            <a:avLst/>
          </a:prstGeom>
          <a:noFill/>
          <a:ln>
            <a:noFill/>
          </a:ln>
        </p:spPr>
      </p:pic>
    </p:spTree>
    <p:extLst>
      <p:ext uri="{BB962C8B-B14F-4D97-AF65-F5344CB8AC3E}">
        <p14:creationId xmlns:p14="http://schemas.microsoft.com/office/powerpoint/2010/main" val="306972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sp>
        <p:nvSpPr>
          <p:cNvPr id="6" name="5 Rectángulo"/>
          <p:cNvSpPr/>
          <p:nvPr/>
        </p:nvSpPr>
        <p:spPr>
          <a:xfrm>
            <a:off x="880110" y="2225725"/>
            <a:ext cx="6377940" cy="307777"/>
          </a:xfrm>
          <a:prstGeom prst="rect">
            <a:avLst/>
          </a:prstGeom>
        </p:spPr>
        <p:txBody>
          <a:bodyPr wrap="square">
            <a:spAutoFit/>
          </a:bodyPr>
          <a:lstStyle/>
          <a:p>
            <a:r>
              <a:rPr lang="es-ES" sz="1400" dirty="0" smtClean="0">
                <a:hlinkClick r:id="rId4"/>
              </a:rPr>
              <a:t>http://www.consumer.es/web/es/salud/prevencion/2014/03/24/219567.php</a:t>
            </a:r>
            <a:r>
              <a:rPr lang="es-ES" sz="1400" dirty="0" smtClean="0"/>
              <a:t> </a:t>
            </a:r>
            <a:endParaRPr lang="es-ES" sz="1400" dirty="0"/>
          </a:p>
        </p:txBody>
      </p:sp>
      <p:sp>
        <p:nvSpPr>
          <p:cNvPr id="7" name="6 Rectángulo"/>
          <p:cNvSpPr/>
          <p:nvPr/>
        </p:nvSpPr>
        <p:spPr>
          <a:xfrm>
            <a:off x="2764400" y="684014"/>
            <a:ext cx="2175019" cy="369332"/>
          </a:xfrm>
          <a:prstGeom prst="rect">
            <a:avLst/>
          </a:prstGeom>
        </p:spPr>
        <p:txBody>
          <a:bodyPr wrap="none">
            <a:spAutoFit/>
          </a:bodyPr>
          <a:lstStyle/>
          <a:p>
            <a:r>
              <a:rPr lang="es-ES" b="1" dirty="0" err="1">
                <a:solidFill>
                  <a:srgbClr val="00B050"/>
                </a:solidFill>
              </a:rPr>
              <a:t>Erantzuna</a:t>
            </a:r>
            <a:r>
              <a:rPr lang="es-ES" b="1" dirty="0">
                <a:solidFill>
                  <a:srgbClr val="00B050"/>
                </a:solidFill>
              </a:rPr>
              <a:t>: B, C eta D</a:t>
            </a:r>
            <a:endParaRPr lang="es-ES" dirty="0">
              <a:solidFill>
                <a:srgbClr val="00B050"/>
              </a:solidFill>
            </a:endParaRPr>
          </a:p>
        </p:txBody>
      </p:sp>
      <p:sp>
        <p:nvSpPr>
          <p:cNvPr id="8" name="7 Rectángulo"/>
          <p:cNvSpPr/>
          <p:nvPr/>
        </p:nvSpPr>
        <p:spPr>
          <a:xfrm>
            <a:off x="962161" y="1312664"/>
            <a:ext cx="2615430" cy="369332"/>
          </a:xfrm>
          <a:prstGeom prst="rect">
            <a:avLst/>
          </a:prstGeom>
        </p:spPr>
        <p:txBody>
          <a:bodyPr wrap="square">
            <a:spAutoFit/>
          </a:bodyPr>
          <a:lstStyle/>
          <a:p>
            <a:r>
              <a:rPr lang="es-ES" sz="1600" b="1" i="1" dirty="0"/>
              <a:t>Material </a:t>
            </a:r>
            <a:r>
              <a:rPr lang="es-ES" sz="1600" b="1" i="1" dirty="0" err="1"/>
              <a:t>osagarria</a:t>
            </a:r>
            <a:r>
              <a:rPr lang="es-ES" b="1" i="1" dirty="0"/>
              <a:t>:</a:t>
            </a:r>
            <a:endParaRPr lang="es-ES" dirty="0"/>
          </a:p>
        </p:txBody>
      </p:sp>
      <p:sp>
        <p:nvSpPr>
          <p:cNvPr id="10" name="9 Rectángulo"/>
          <p:cNvSpPr/>
          <p:nvPr/>
        </p:nvSpPr>
        <p:spPr>
          <a:xfrm>
            <a:off x="975873" y="1928099"/>
            <a:ext cx="4572000" cy="276999"/>
          </a:xfrm>
          <a:prstGeom prst="rect">
            <a:avLst/>
          </a:prstGeom>
        </p:spPr>
        <p:txBody>
          <a:bodyPr>
            <a:spAutoFit/>
          </a:bodyPr>
          <a:lstStyle/>
          <a:p>
            <a:r>
              <a:rPr lang="es-ES" sz="1200" dirty="0" err="1"/>
              <a:t>Zigarreta</a:t>
            </a:r>
            <a:r>
              <a:rPr lang="es-ES" sz="1200" dirty="0"/>
              <a:t> </a:t>
            </a:r>
            <a:r>
              <a:rPr lang="es-ES" sz="1200" dirty="0" err="1"/>
              <a:t>elektronikoak</a:t>
            </a:r>
            <a:r>
              <a:rPr lang="es-ES" sz="1200" dirty="0"/>
              <a:t>: </a:t>
            </a:r>
            <a:r>
              <a:rPr lang="es-ES" sz="1200" dirty="0" err="1"/>
              <a:t>diruditen</a:t>
            </a:r>
            <a:r>
              <a:rPr lang="es-ES" sz="1200" dirty="0"/>
              <a:t> </a:t>
            </a:r>
            <a:r>
              <a:rPr lang="es-ES" sz="1200" dirty="0" err="1"/>
              <a:t>bezain</a:t>
            </a:r>
            <a:r>
              <a:rPr lang="es-ES" sz="1200" dirty="0"/>
              <a:t> </a:t>
            </a:r>
            <a:r>
              <a:rPr lang="es-ES" sz="1200" dirty="0" err="1"/>
              <a:t>kaltegabeak</a:t>
            </a:r>
            <a:r>
              <a:rPr lang="es-ES" sz="1200" dirty="0"/>
              <a:t>?:</a:t>
            </a:r>
          </a:p>
        </p:txBody>
      </p:sp>
    </p:spTree>
    <p:extLst>
      <p:ext uri="{BB962C8B-B14F-4D97-AF65-F5344CB8AC3E}">
        <p14:creationId xmlns:p14="http://schemas.microsoft.com/office/powerpoint/2010/main" val="2967917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6" name="5 Rectángulo"/>
          <p:cNvSpPr/>
          <p:nvPr/>
        </p:nvSpPr>
        <p:spPr>
          <a:xfrm>
            <a:off x="1458257" y="868680"/>
            <a:ext cx="4414927" cy="369332"/>
          </a:xfrm>
          <a:prstGeom prst="rect">
            <a:avLst/>
          </a:prstGeom>
        </p:spPr>
        <p:txBody>
          <a:bodyPr wrap="none">
            <a:spAutoFit/>
          </a:bodyPr>
          <a:lstStyle/>
          <a:p>
            <a:r>
              <a:rPr lang="es-ES" b="1" dirty="0" smtClean="0">
                <a:solidFill>
                  <a:srgbClr val="0070C0"/>
                </a:solidFill>
                <a:effectLst>
                  <a:glow rad="45504">
                    <a:schemeClr val="accent1">
                      <a:satMod val="220000"/>
                      <a:alpha val="35000"/>
                    </a:schemeClr>
                  </a:glow>
                  <a:outerShdw blurRad="38100" dist="38100" dir="2700000" algn="tl">
                    <a:srgbClr val="000000">
                      <a:alpha val="43137"/>
                    </a:srgbClr>
                  </a:outerShdw>
                </a:effectLst>
              </a:rPr>
              <a:t>3</a:t>
            </a:r>
            <a:r>
              <a:rPr lang="es-ES" b="1" dirty="0" smtClean="0">
                <a:solidFill>
                  <a:srgbClr val="0070C0"/>
                </a:solidFill>
                <a:effectLst>
                  <a:glow rad="45504">
                    <a:schemeClr val="accent1">
                      <a:satMod val="220000"/>
                      <a:alpha val="35000"/>
                    </a:schemeClr>
                  </a:glow>
                </a:effectLst>
              </a:rPr>
              <a:t>.- </a:t>
            </a:r>
            <a:r>
              <a:rPr lang="de-DE" sz="1600" dirty="0">
                <a:solidFill>
                  <a:srgbClr val="0070C0"/>
                </a:solidFill>
              </a:rPr>
              <a:t>Zer areagotzen da zigarroa erretzen dugunean?</a:t>
            </a:r>
            <a:endParaRPr lang="es-ES" sz="1600" dirty="0">
              <a:solidFill>
                <a:srgbClr val="0070C0"/>
              </a:solidFill>
            </a:endParaRPr>
          </a:p>
        </p:txBody>
      </p:sp>
      <p:sp>
        <p:nvSpPr>
          <p:cNvPr id="7" name="6 Rectángulo"/>
          <p:cNvSpPr/>
          <p:nvPr/>
        </p:nvSpPr>
        <p:spPr>
          <a:xfrm>
            <a:off x="1623060" y="1914436"/>
            <a:ext cx="2846070" cy="954107"/>
          </a:xfrm>
          <a:prstGeom prst="rect">
            <a:avLst/>
          </a:prstGeom>
        </p:spPr>
        <p:txBody>
          <a:bodyPr wrap="square">
            <a:spAutoFit/>
          </a:bodyPr>
          <a:lstStyle/>
          <a:p>
            <a:r>
              <a:rPr lang="pt-BR" sz="1400" dirty="0" smtClean="0"/>
              <a:t>A. </a:t>
            </a:r>
            <a:r>
              <a:rPr lang="pt-BR" sz="1400" dirty="0" err="1" smtClean="0"/>
              <a:t>Sexu-erakargarritasuna</a:t>
            </a:r>
            <a:r>
              <a:rPr lang="pt-BR" sz="1400" dirty="0" smtClean="0"/>
              <a:t>.</a:t>
            </a:r>
          </a:p>
          <a:p>
            <a:r>
              <a:rPr lang="pt-BR" sz="1400" dirty="0" smtClean="0"/>
              <a:t>B. </a:t>
            </a:r>
            <a:r>
              <a:rPr lang="pt-BR" sz="1400" dirty="0" err="1" smtClean="0"/>
              <a:t>Adimen-errendimendua</a:t>
            </a:r>
            <a:r>
              <a:rPr lang="pt-BR" sz="1400" dirty="0" smtClean="0"/>
              <a:t>.</a:t>
            </a:r>
          </a:p>
          <a:p>
            <a:r>
              <a:rPr lang="pt-BR" sz="1400" dirty="0" smtClean="0"/>
              <a:t>C. </a:t>
            </a:r>
            <a:r>
              <a:rPr lang="pt-BR" sz="1400" dirty="0" err="1" smtClean="0"/>
              <a:t>Autoestimua</a:t>
            </a:r>
            <a:r>
              <a:rPr lang="pt-BR" sz="1400" dirty="0" smtClean="0"/>
              <a:t>.</a:t>
            </a:r>
          </a:p>
          <a:p>
            <a:r>
              <a:rPr lang="pt-BR" sz="1400" dirty="0" smtClean="0"/>
              <a:t>D. </a:t>
            </a:r>
            <a:r>
              <a:rPr lang="pt-BR" sz="1400" dirty="0" err="1" smtClean="0"/>
              <a:t>Antsietatea</a:t>
            </a:r>
            <a:r>
              <a:rPr lang="pt-BR" sz="1400" dirty="0" smtClean="0"/>
              <a:t>.</a:t>
            </a:r>
            <a:endParaRPr lang="pt-BR" sz="1400" dirty="0"/>
          </a:p>
        </p:txBody>
      </p:sp>
      <p:pic>
        <p:nvPicPr>
          <p:cNvPr id="8" name="7 Imagen" descr="http://www.elartedelaestrategia.com/images/p603_0_04_01.jpg"/>
          <p:cNvPicPr/>
          <p:nvPr/>
        </p:nvPicPr>
        <p:blipFill>
          <a:blip r:embed="rId4">
            <a:extLst>
              <a:ext uri="{28A0092B-C50C-407E-A947-70E740481C1C}">
                <a14:useLocalDpi xmlns:a14="http://schemas.microsoft.com/office/drawing/2010/main" val="0"/>
              </a:ext>
            </a:extLst>
          </a:blip>
          <a:srcRect/>
          <a:stretch>
            <a:fillRect/>
          </a:stretch>
        </p:blipFill>
        <p:spPr bwMode="auto">
          <a:xfrm>
            <a:off x="5097780" y="2868543"/>
            <a:ext cx="2553969" cy="1698695"/>
          </a:xfrm>
          <a:prstGeom prst="rect">
            <a:avLst/>
          </a:prstGeom>
          <a:noFill/>
          <a:ln>
            <a:noFill/>
          </a:ln>
        </p:spPr>
      </p:pic>
    </p:spTree>
    <p:extLst>
      <p:ext uri="{BB962C8B-B14F-4D97-AF65-F5344CB8AC3E}">
        <p14:creationId xmlns:p14="http://schemas.microsoft.com/office/powerpoint/2010/main" val="138575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7" name="6 Rectángulo"/>
          <p:cNvSpPr/>
          <p:nvPr/>
        </p:nvSpPr>
        <p:spPr>
          <a:xfrm>
            <a:off x="3248402" y="499348"/>
            <a:ext cx="1458476" cy="369332"/>
          </a:xfrm>
          <a:prstGeom prst="rect">
            <a:avLst/>
          </a:prstGeom>
        </p:spPr>
        <p:txBody>
          <a:bodyPr wrap="none">
            <a:spAutoFit/>
          </a:bodyPr>
          <a:lstStyle/>
          <a:p>
            <a:r>
              <a:rPr lang="es-ES" b="1" dirty="0" err="1">
                <a:solidFill>
                  <a:srgbClr val="00B050"/>
                </a:solidFill>
              </a:rPr>
              <a:t>Erantzuna</a:t>
            </a:r>
            <a:r>
              <a:rPr lang="es-ES" b="1" dirty="0">
                <a:solidFill>
                  <a:srgbClr val="00B050"/>
                </a:solidFill>
              </a:rPr>
              <a:t>: D.</a:t>
            </a:r>
            <a:endParaRPr lang="es-ES" dirty="0">
              <a:solidFill>
                <a:srgbClr val="00B050"/>
              </a:solidFill>
            </a:endParaRPr>
          </a:p>
        </p:txBody>
      </p:sp>
      <p:sp>
        <p:nvSpPr>
          <p:cNvPr id="8" name="7 Rectángulo"/>
          <p:cNvSpPr/>
          <p:nvPr/>
        </p:nvSpPr>
        <p:spPr>
          <a:xfrm>
            <a:off x="1195083" y="1266944"/>
            <a:ext cx="2053319" cy="369332"/>
          </a:xfrm>
          <a:prstGeom prst="rect">
            <a:avLst/>
          </a:prstGeom>
        </p:spPr>
        <p:txBody>
          <a:bodyPr wrap="none">
            <a:spAutoFit/>
          </a:bodyPr>
          <a:lstStyle/>
          <a:p>
            <a:r>
              <a:rPr lang="es-ES" b="1" i="1" dirty="0"/>
              <a:t>Material </a:t>
            </a:r>
            <a:r>
              <a:rPr lang="es-ES" b="1" i="1" dirty="0" err="1"/>
              <a:t>osagarria</a:t>
            </a:r>
            <a:r>
              <a:rPr lang="es-ES" b="1" i="1" dirty="0"/>
              <a:t>:</a:t>
            </a:r>
            <a:endParaRPr lang="es-ES" dirty="0"/>
          </a:p>
        </p:txBody>
      </p:sp>
      <p:sp>
        <p:nvSpPr>
          <p:cNvPr id="11" name="10 Rectángulo"/>
          <p:cNvSpPr/>
          <p:nvPr/>
        </p:nvSpPr>
        <p:spPr>
          <a:xfrm>
            <a:off x="1303020" y="2044005"/>
            <a:ext cx="7275512" cy="461665"/>
          </a:xfrm>
          <a:prstGeom prst="rect">
            <a:avLst/>
          </a:prstGeom>
        </p:spPr>
        <p:txBody>
          <a:bodyPr wrap="square">
            <a:spAutoFit/>
          </a:bodyPr>
          <a:lstStyle/>
          <a:p>
            <a:r>
              <a:rPr lang="es-ES" sz="1200" u="sng" dirty="0">
                <a:hlinkClick r:id="rId4"/>
              </a:rPr>
              <a:t>http://www.objetivobienestar.com/bienestar/bienestar-del-entorno/-sabias-que-los-fumadores-ligan-menos-4017.html</a:t>
            </a:r>
            <a:endParaRPr lang="es-ES" sz="1200" dirty="0"/>
          </a:p>
        </p:txBody>
      </p:sp>
    </p:spTree>
    <p:extLst>
      <p:ext uri="{BB962C8B-B14F-4D97-AF65-F5344CB8AC3E}">
        <p14:creationId xmlns:p14="http://schemas.microsoft.com/office/powerpoint/2010/main" val="1133964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6740" y="5815965"/>
            <a:ext cx="520066" cy="66675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206740" y="377190"/>
            <a:ext cx="371792" cy="491490"/>
          </a:xfrm>
          <a:prstGeom prst="rect">
            <a:avLst/>
          </a:prstGeom>
          <a:noFill/>
        </p:spPr>
      </p:pic>
      <p:sp>
        <p:nvSpPr>
          <p:cNvPr id="8" name="7 Rectángulo"/>
          <p:cNvSpPr/>
          <p:nvPr/>
        </p:nvSpPr>
        <p:spPr>
          <a:xfrm>
            <a:off x="1211580" y="660142"/>
            <a:ext cx="6537960" cy="615553"/>
          </a:xfrm>
          <a:prstGeom prst="rect">
            <a:avLst/>
          </a:prstGeom>
        </p:spPr>
        <p:txBody>
          <a:bodyPr wrap="square">
            <a:spAutoFit/>
          </a:bodyPr>
          <a:lstStyle/>
          <a:p>
            <a:r>
              <a:rPr lang="eu-ES" b="1" dirty="0">
                <a:solidFill>
                  <a:srgbClr val="0070C0"/>
                </a:solidFill>
                <a:effectLst>
                  <a:glow rad="45504">
                    <a:schemeClr val="accent1">
                      <a:satMod val="220000"/>
                      <a:alpha val="35000"/>
                    </a:schemeClr>
                  </a:glow>
                  <a:outerShdw blurRad="38100" dist="38100" dir="2700000" algn="tl">
                    <a:srgbClr val="000000">
                      <a:alpha val="43137"/>
                    </a:srgbClr>
                  </a:outerShdw>
                </a:effectLst>
              </a:rPr>
              <a:t>4</a:t>
            </a:r>
            <a:r>
              <a:rPr lang="eu-ES" sz="1600" b="1" spc="300" dirty="0">
                <a:ln w="5715"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ea typeface="Times New Roman"/>
                <a:cs typeface="Times New Roman"/>
              </a:rPr>
              <a:t>.-</a:t>
            </a:r>
            <a:r>
              <a:rPr lang="eu-ES" sz="1600" dirty="0">
                <a:solidFill>
                  <a:srgbClr val="0070C0"/>
                </a:solidFill>
                <a:latin typeface="Cambria"/>
                <a:ea typeface="Times New Roman"/>
                <a:cs typeface="Times New Roman"/>
              </a:rPr>
              <a:t>Tabakoaren kontsumoari eta emakumeei buruzko ondorengo adierazpen hauetako bat gezurra izan daiteke. Zein</a:t>
            </a:r>
            <a:r>
              <a:rPr lang="eu-ES" sz="1400" dirty="0">
                <a:solidFill>
                  <a:srgbClr val="0070C0"/>
                </a:solidFill>
                <a:latin typeface="Cambria"/>
                <a:ea typeface="Times New Roman"/>
                <a:cs typeface="Times New Roman"/>
              </a:rPr>
              <a:t>?</a:t>
            </a:r>
            <a:endParaRPr lang="es-ES" sz="1400" dirty="0"/>
          </a:p>
        </p:txBody>
      </p:sp>
      <p:sp>
        <p:nvSpPr>
          <p:cNvPr id="9" name="8 Rectángulo"/>
          <p:cNvSpPr/>
          <p:nvPr/>
        </p:nvSpPr>
        <p:spPr>
          <a:xfrm>
            <a:off x="1371600" y="1456611"/>
            <a:ext cx="4331970" cy="3539430"/>
          </a:xfrm>
          <a:prstGeom prst="rect">
            <a:avLst/>
          </a:prstGeom>
        </p:spPr>
        <p:txBody>
          <a:bodyPr wrap="square">
            <a:spAutoFit/>
          </a:bodyPr>
          <a:lstStyle/>
          <a:p>
            <a:pPr marL="342900" lvl="0" indent="-342900">
              <a:buAutoNum type="alphaUcPeriod"/>
            </a:pPr>
            <a:r>
              <a:rPr lang="eu-ES" sz="1600" dirty="0" smtClean="0"/>
              <a:t>Tabakoa </a:t>
            </a:r>
            <a:r>
              <a:rPr lang="eu-ES" sz="1600" dirty="0"/>
              <a:t>bereziki kaltegarria da emakumearen </a:t>
            </a:r>
            <a:r>
              <a:rPr lang="eu-ES" sz="1600" dirty="0" smtClean="0"/>
              <a:t>osasunera.</a:t>
            </a:r>
          </a:p>
          <a:p>
            <a:pPr marL="342900" lvl="0" indent="-342900">
              <a:buAutoNum type="alphaUcPeriod"/>
            </a:pPr>
            <a:r>
              <a:rPr lang="eu-ES" sz="1600" dirty="0" smtClean="0"/>
              <a:t>Erretzen </a:t>
            </a:r>
            <a:r>
              <a:rPr lang="eu-ES" sz="1600" dirty="0"/>
              <a:t>duten emakumeek </a:t>
            </a:r>
            <a:r>
              <a:rPr lang="eu-ES" sz="1600" dirty="0" err="1"/>
              <a:t>emalezintasuna</a:t>
            </a:r>
            <a:r>
              <a:rPr lang="eu-ES" sz="1600" dirty="0"/>
              <a:t> eta bat-bateko abortuak izateko arriskua areagotzen </a:t>
            </a:r>
            <a:r>
              <a:rPr lang="eu-ES" sz="1600" dirty="0" smtClean="0"/>
              <a:t>dute.</a:t>
            </a:r>
          </a:p>
          <a:p>
            <a:pPr marL="342900" lvl="0" indent="-342900">
              <a:buAutoNum type="alphaUcPeriod"/>
            </a:pPr>
            <a:r>
              <a:rPr lang="eu-ES" sz="1600" dirty="0" smtClean="0"/>
              <a:t>Tabakoaren </a:t>
            </a:r>
            <a:r>
              <a:rPr lang="eu-ES" sz="1600" dirty="0"/>
              <a:t>industriak emakumeak erakartzeko trikimailuak erabiltzen ditu: marka bereziak, koloretako bilgarriak eta edertasunari eta independentziari buruzko </a:t>
            </a:r>
            <a:r>
              <a:rPr lang="eu-ES" sz="1600" dirty="0" smtClean="0"/>
              <a:t>publizitatea.</a:t>
            </a:r>
          </a:p>
          <a:p>
            <a:pPr marL="342900" lvl="0" indent="-342900">
              <a:buAutoNum type="alphaUcPeriod"/>
            </a:pPr>
            <a:r>
              <a:rPr lang="eu-ES" sz="1600" dirty="0" smtClean="0"/>
              <a:t> </a:t>
            </a:r>
            <a:r>
              <a:rPr lang="eu-ES" sz="1600" dirty="0"/>
              <a:t>Erretzaileak ahozko antisorgailuak hartzen baditu, handitu egiten du bihotzeko gaitzak izateko </a:t>
            </a:r>
            <a:r>
              <a:rPr lang="eu-ES" sz="1600" dirty="0" smtClean="0"/>
              <a:t>arriskua.</a:t>
            </a:r>
          </a:p>
          <a:p>
            <a:pPr marL="342900" lvl="0" indent="-342900">
              <a:buAutoNum type="alphaUcPeriod"/>
            </a:pPr>
            <a:r>
              <a:rPr lang="eu-ES" sz="1600" dirty="0" smtClean="0"/>
              <a:t> </a:t>
            </a:r>
            <a:r>
              <a:rPr lang="eu-ES" sz="1600" dirty="0"/>
              <a:t>Erretzeak ederrago egiten du </a:t>
            </a:r>
            <a:r>
              <a:rPr lang="eu-ES" sz="1600" dirty="0" smtClean="0"/>
              <a:t>emakumea.</a:t>
            </a:r>
            <a:endParaRPr lang="es-ES" sz="1600" dirty="0"/>
          </a:p>
        </p:txBody>
      </p:sp>
      <p:pic>
        <p:nvPicPr>
          <p:cNvPr id="11" name="10 Imagen" descr="http://www.sedet.es/webcms/usuario/noticias/miniaturas/20151020120543fumadora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3590" y="3783330"/>
            <a:ext cx="2468880" cy="1760537"/>
          </a:xfrm>
          <a:prstGeom prst="rect">
            <a:avLst/>
          </a:prstGeom>
          <a:noFill/>
          <a:ln>
            <a:noFill/>
          </a:ln>
        </p:spPr>
      </p:pic>
    </p:spTree>
    <p:extLst>
      <p:ext uri="{BB962C8B-B14F-4D97-AF65-F5344CB8AC3E}">
        <p14:creationId xmlns:p14="http://schemas.microsoft.com/office/powerpoint/2010/main" val="3231390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1240</Words>
  <Application>Microsoft Office PowerPoint</Application>
  <PresentationFormat>Presentación en pantalla (4:3)</PresentationFormat>
  <Paragraphs>210</Paragraphs>
  <Slides>40</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8" baseType="lpstr">
      <vt:lpstr>Arial</vt:lpstr>
      <vt:lpstr>BatangChe</vt:lpstr>
      <vt:lpstr>Calibri</vt:lpstr>
      <vt:lpstr>Cambria</vt:lpstr>
      <vt:lpstr>Times New Roman</vt:lpstr>
      <vt:lpstr>Verdana</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EJIE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Lopez, Mª Lorena</dc:creator>
  <cp:lastModifiedBy>Fernandez Lopez, Mª Lorena</cp:lastModifiedBy>
  <cp:revision>98</cp:revision>
  <dcterms:created xsi:type="dcterms:W3CDTF">2019-02-04T14:38:56Z</dcterms:created>
  <dcterms:modified xsi:type="dcterms:W3CDTF">2019-09-13T09:34:51Z</dcterms:modified>
</cp:coreProperties>
</file>